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rawings/drawing4.xml" ContentType="application/vnd.openxmlformats-officedocument.drawingml.chartshapes+xml"/>
  <Override PartName="/ppt/theme/themeOverride7.xml" ContentType="application/vnd.openxmlformats-officedocument.themeOverr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rawings/drawing2.xml" ContentType="application/vnd.openxmlformats-officedocument.drawingml.chartshapes+xml"/>
  <Override PartName="/ppt/theme/themeOverride5.xml" ContentType="application/vnd.openxmlformats-officedocument.themeOverr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heme/themeOverride3.xml" ContentType="application/vnd.openxmlformats-officedocument.themeOverr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charts/chart13.xml" ContentType="application/vnd.openxmlformats-officedocument.drawingml.chart+xml"/>
  <Override PartName="/ppt/charts/chart15.xml" ContentType="application/vnd.openxmlformats-officedocument.drawingml.char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9.xml" ContentType="application/vnd.openxmlformats-officedocument.drawingml.chart+xml"/>
  <Override PartName="/ppt/charts/chart11.xml" ContentType="application/vnd.openxmlformats-officedocument.drawingml.chart+xml"/>
  <Override PartName="/ppt/notesSlides/notesSlide14.xml" ContentType="application/vnd.openxmlformats-officedocument.presentationml.notesSlide+xml"/>
  <Override PartName="/ppt/charts/chart7.xml" ContentType="application/vnd.openxmlformats-officedocument.drawingml.chart+xml"/>
  <Override PartName="/ppt/notesSlides/notesSlide9.xml" ContentType="application/vnd.openxmlformats-officedocument.presentationml.notesSlide+xml"/>
  <Override PartName="/ppt/notesSlides/notesSlide12.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notesSlides/notesSlide6.xml" ContentType="application/vnd.openxmlformats-officedocument.presentationml.notesSlide+xml"/>
  <Override PartName="/ppt/charts/chart5.xml" ContentType="application/vnd.openxmlformats-officedocument.drawingml.char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rawings/drawing5.xml" ContentType="application/vnd.openxmlformats-officedocument.drawingml.chartshapes+xml"/>
  <Override PartName="/ppt/theme/themeOverride9.xml" ContentType="application/vnd.openxmlformats-officedocument.themeOverride+xml"/>
  <Override PartName="/ppt/drawings/drawing6.xml" ContentType="application/vnd.openxmlformats-officedocument.drawingml.chartshapes+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rawings/drawing3.xml" ContentType="application/vnd.openxmlformats-officedocument.drawingml.chartshapes+xml"/>
  <Override PartName="/ppt/theme/themeOverride8.xml" ContentType="application/vnd.openxmlformats-officedocument.themeOverride+xml"/>
  <Override PartName="/ppt/charts/style1.xml" ContentType="application/vnd.ms-office.chartstyl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theme/themeOverride6.xml" ContentType="application/vnd.openxmlformats-officedocument.themeOverride+xml"/>
  <Override PartName="/ppt/slides/slide1.xml" ContentType="application/vnd.openxmlformats-officedocument.presentationml.slide+xml"/>
  <Override PartName="/ppt/slideLayouts/slideLayout3.xml" ContentType="application/vnd.openxmlformats-officedocument.presentationml.slideLayout+xml"/>
  <Override PartName="/ppt/theme/themeOverride4.xml" ContentType="application/vnd.openxmlformats-officedocument.themeOverr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ppt/charts/chart14.xml" ContentType="application/vnd.openxmlformats-officedocument.drawingml.chart+xml"/>
  <Override PartName="/docProps/app.xml" ContentType="application/vnd.openxmlformats-officedocument.extended-properties+xml"/>
  <Override PartName="/ppt/slides/slide11.xml" ContentType="application/vnd.openxmlformats-officedocument.presentationml.slide+xml"/>
  <Override PartName="/ppt/charts/chart8.xml" ContentType="application/vnd.openxmlformats-officedocument.drawingml.chart+xml"/>
  <Override PartName="/ppt/charts/chart12.xml" ContentType="application/vnd.openxmlformats-officedocument.drawingml.chart+xml"/>
  <Override PartName="/ppt/notesSlides/notesSlide13.xml" ContentType="application/vnd.openxmlformats-officedocument.presentationml.notesSlide+xml"/>
  <Override PartName="/ppt/charts/colors1.xml" ContentType="application/vnd.ms-office.chartcolorstyle+xml"/>
  <Override PartName="/ppt/slideLayouts/slideLayout10.xml" ContentType="application/vnd.openxmlformats-officedocument.presentationml.slideLayout+xml"/>
  <Override PartName="/ppt/charts/chart6.xml" ContentType="application/vnd.openxmlformats-officedocument.drawingml.char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charts/chart10.xml" ContentType="application/vnd.openxmlformats-officedocument.drawingml.char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74" r:id="rId3"/>
    <p:sldId id="270" r:id="rId4"/>
    <p:sldId id="272" r:id="rId5"/>
    <p:sldId id="273" r:id="rId6"/>
    <p:sldId id="275" r:id="rId7"/>
    <p:sldId id="276" r:id="rId8"/>
    <p:sldId id="280" r:id="rId9"/>
    <p:sldId id="261" r:id="rId10"/>
    <p:sldId id="262" r:id="rId11"/>
    <p:sldId id="277" r:id="rId12"/>
    <p:sldId id="278" r:id="rId13"/>
    <p:sldId id="266" r:id="rId14"/>
    <p:sldId id="27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CC3300"/>
    <a:srgbClr val="FF7171"/>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7" autoAdjust="0"/>
    <p:restoredTop sz="75837" autoAdjust="0"/>
  </p:normalViewPr>
  <p:slideViewPr>
    <p:cSldViewPr>
      <p:cViewPr varScale="1">
        <p:scale>
          <a:sx n="55" d="100"/>
          <a:sy n="55" d="100"/>
        </p:scale>
        <p:origin x="-1584"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p:cViewPr>
        <p:scale>
          <a:sx n="300" d="100"/>
          <a:sy n="300" d="100"/>
        </p:scale>
        <p:origin x="5100" y="988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file:///D:\Bill\Documents\SS\Statistics\Stats%20NZ\BOP%20and%20IIP\FDI%20from%201989%20-%20revised%20Jan%202020.xlsx" TargetMode="External"/><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1" Type="http://schemas.openxmlformats.org/officeDocument/2006/relationships/oleObject" Target="file:///D:\Bill\Documents\SS\Statistics\Stats%20NZ\BOP%20and%20IIP\FDI%20from%201989%20-%20revised%20Jan%202020.xlsx" TargetMode="External"/></Relationships>
</file>

<file path=ppt/charts/_rels/chart11.xml.rels><?xml version="1.0" encoding="UTF-8" standalone="yes"?>
<Relationships xmlns="http://schemas.openxmlformats.org/package/2006/relationships"><Relationship Id="rId3" Type="http://schemas.openxmlformats.org/officeDocument/2006/relationships/chartUserShapes" Target="../drawings/drawing5.xml"/><Relationship Id="rId2" Type="http://schemas.openxmlformats.org/officeDocument/2006/relationships/oleObject" Target="file:///D:\Bill\Documents\SS\Statistics\Stats%20NZ\BOP%20and%20IIP\FDI%20from%201989%20-%20revised%20Jan%202020.xlsx" TargetMode="External"/><Relationship Id="rId1" Type="http://schemas.openxmlformats.org/officeDocument/2006/relationships/themeOverride" Target="../theme/themeOverride6.xml"/></Relationships>
</file>

<file path=ppt/charts/_rels/chart12.xml.rels><?xml version="1.0" encoding="UTF-8" standalone="yes"?>
<Relationships xmlns="http://schemas.openxmlformats.org/package/2006/relationships"><Relationship Id="rId1" Type="http://schemas.openxmlformats.org/officeDocument/2006/relationships/oleObject" Target="file:///D:\Bill\Documents\SS\Statistics\Stats%20NZ\BOP%20and%20IIP\FDI%20from%201989%20-%20revised%20Jan%202020.xlsx" TargetMode="External"/></Relationships>
</file>

<file path=ppt/charts/_rels/chart13.xml.rels><?xml version="1.0" encoding="UTF-8" standalone="yes"?>
<Relationships xmlns="http://schemas.openxmlformats.org/package/2006/relationships"><Relationship Id="rId2" Type="http://schemas.openxmlformats.org/officeDocument/2006/relationships/oleObject" Target="file:///D:\Bill\Documents\SS\Statistics\Stats%20NZ\BOP%20and%20IIP\FDI%20from%201989%20-%20revised%20Jan%202020.xlsx" TargetMode="External"/><Relationship Id="rId1" Type="http://schemas.openxmlformats.org/officeDocument/2006/relationships/themeOverride" Target="../theme/themeOverride7.xml"/></Relationships>
</file>

<file path=ppt/charts/_rels/chart14.xml.rels><?xml version="1.0" encoding="UTF-8" standalone="yes"?>
<Relationships xmlns="http://schemas.openxmlformats.org/package/2006/relationships"><Relationship Id="rId2" Type="http://schemas.openxmlformats.org/officeDocument/2006/relationships/oleObject" Target="file:///D:\Bill\Documents\SS\Statistics\Stats%20NZ\BOP%20and%20IIP\FDI%20from%201989%20-%20revised%20Jan%202020.xlsx" TargetMode="External"/><Relationship Id="rId1" Type="http://schemas.openxmlformats.org/officeDocument/2006/relationships/themeOverride" Target="../theme/themeOverride8.xml"/></Relationships>
</file>

<file path=ppt/charts/_rels/chart15.xml.rels><?xml version="1.0" encoding="UTF-8" standalone="yes"?>
<Relationships xmlns="http://schemas.openxmlformats.org/package/2006/relationships"><Relationship Id="rId3" Type="http://schemas.openxmlformats.org/officeDocument/2006/relationships/chartUserShapes" Target="../drawings/drawing6.xml"/><Relationship Id="rId2" Type="http://schemas.openxmlformats.org/officeDocument/2006/relationships/oleObject" Target="file:///D:\Bill\Documents\SS\Statistics\Stats%20NZ\BOP%20and%20IIP\FDI%20from%201989%20-%20revised%20Jan%202020.xlsx" TargetMode="External"/><Relationship Id="rId1" Type="http://schemas.openxmlformats.org/officeDocument/2006/relationships/themeOverride" Target="../theme/themeOverride9.xml"/></Relationships>
</file>

<file path=ppt/charts/_rels/chart2.xml.rels><?xml version="1.0" encoding="UTF-8" standalone="yes"?>
<Relationships xmlns="http://schemas.openxmlformats.org/package/2006/relationships"><Relationship Id="rId1" Type="http://schemas.openxmlformats.org/officeDocument/2006/relationships/oleObject" Target="file:///D:\Bill\Documents\SS\Statistics\Stats%20NZ\BOP%20and%20IIP\FDI%20from%201989%20-%20revised%20Jan%202020.xlsx" TargetMode="External"/></Relationships>
</file>

<file path=ppt/charts/_rels/chart3.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oleObject" Target="file:///D:\Bill\Documents\SS\Statistics\Stats%20NZ\BOP%20and%20IIP\FDI%20from%201989%20-%20revised%20Jan%202020.xlsx" TargetMode="External"/><Relationship Id="rId1" Type="http://schemas.openxmlformats.org/officeDocument/2006/relationships/themeOverride" Target="../theme/themeOverride2.xml"/></Relationships>
</file>

<file path=ppt/charts/_rels/chart4.xml.rels><?xml version="1.0" encoding="UTF-8" standalone="yes"?>
<Relationships xmlns="http://schemas.openxmlformats.org/package/2006/relationships"><Relationship Id="rId2" Type="http://schemas.openxmlformats.org/officeDocument/2006/relationships/oleObject" Target="file:///D:\Bill\Documents\SS\Statistics\Stats%20NZ\BOP%20and%20IIP\FDI%20from%201989%20-%20revised%20Jan%202020.xlsx" TargetMode="External"/><Relationship Id="rId1" Type="http://schemas.openxmlformats.org/officeDocument/2006/relationships/themeOverride" Target="../theme/themeOverride3.xml"/></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D:\Bill\Documents\SS\Statistics\OIC\Land%20sales%20consolidated.xlsm" TargetMode="External"/></Relationships>
</file>

<file path=ppt/charts/_rels/chart6.xml.rels><?xml version="1.0" encoding="UTF-8" standalone="yes"?>
<Relationships xmlns="http://schemas.openxmlformats.org/package/2006/relationships"><Relationship Id="rId2" Type="http://schemas.openxmlformats.org/officeDocument/2006/relationships/oleObject" Target="file:///D:\Bill\Documents\SS\Statistics\OIC\Land%20sales%20consolidated.xlsm" TargetMode="External"/><Relationship Id="rId1" Type="http://schemas.openxmlformats.org/officeDocument/2006/relationships/themeOverride" Target="../theme/themeOverride4.xml"/></Relationships>
</file>

<file path=ppt/charts/_rels/chart7.xml.rels><?xml version="1.0" encoding="UTF-8" standalone="yes"?>
<Relationships xmlns="http://schemas.openxmlformats.org/package/2006/relationships"><Relationship Id="rId3" Type="http://schemas.microsoft.com/office/2011/relationships/chartColorStyle" Target="colors1.xml"/><Relationship Id="rId2" Type="http://schemas.openxmlformats.org/officeDocument/2006/relationships/oleObject" Target="file:///D:\Bill\Documents\SS\Statistics\OIC\Land%20sales%20consolidated.xlsm" TargetMode="External"/><Relationship Id="rId1" Type="http://schemas.openxmlformats.org/officeDocument/2006/relationships/themeOverride" Target="../theme/themeOverride5.xml"/><Relationship Id="rId4" Type="http://schemas.microsoft.com/office/2011/relationships/chartStyle" Target="style1.xml"/></Relationships>
</file>

<file path=ppt/charts/_rels/chart8.xml.rels><?xml version="1.0" encoding="UTF-8" standalone="yes"?>
<Relationships xmlns="http://schemas.openxmlformats.org/package/2006/relationships"><Relationship Id="rId1" Type="http://schemas.openxmlformats.org/officeDocument/2006/relationships/oleObject" Target="file:///D:\Bill\Documents\SS\Statistics\OIC\Land%20sales%20consolidated.xlsm" TargetMode="External"/></Relationships>
</file>

<file path=ppt/charts/_rels/chart9.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file:///D:\Bill\Documents\SS\Statistics\Stats%20NZ\BOP%20and%20IIP\FDI%20from%201989%20-%20revised%20Jan%202020.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NZ"/>
  <c:clrMapOvr bg1="lt1" tx1="dk1" bg2="lt2" tx2="dk2" accent1="accent1" accent2="accent2" accent3="accent3" accent4="accent4" accent5="accent5" accent6="accent6" hlink="hlink" folHlink="folHlink"/>
  <c:chart>
    <c:title>
      <c:tx>
        <c:rich>
          <a:bodyPr/>
          <a:lstStyle/>
          <a:p>
            <a:pPr>
              <a:defRPr/>
            </a:pPr>
            <a:r>
              <a:rPr lang="en-US"/>
              <a:t>Extent of Foreign Direct Investment in New Zealand</a:t>
            </a:r>
          </a:p>
        </c:rich>
      </c:tx>
      <c:layout/>
    </c:title>
    <c:plotArea>
      <c:layout>
        <c:manualLayout>
          <c:layoutTarget val="inner"/>
          <c:xMode val="edge"/>
          <c:yMode val="edge"/>
          <c:x val="9.8516042175762569E-2"/>
          <c:y val="0.13409470104826154"/>
          <c:w val="0.81359862883518874"/>
          <c:h val="0.69713229355945905"/>
        </c:manualLayout>
      </c:layout>
      <c:areaChart>
        <c:grouping val="standard"/>
        <c:ser>
          <c:idx val="1"/>
          <c:order val="0"/>
          <c:tx>
            <c:v>Foreign Direct Investment ($ million) - left axis</c:v>
          </c:tx>
          <c:spPr>
            <a:solidFill>
              <a:srgbClr val="FF0000"/>
            </a:solidFill>
          </c:spPr>
          <c:cat>
            <c:numRef>
              <c:f>'Direct Investment Consolidated'!$A$3:$A$33</c:f>
              <c:numCache>
                <c:formatCode>General</c:formatCode>
                <c:ptCount val="31"/>
                <c:pt idx="0">
                  <c:v>1989</c:v>
                </c:pt>
                <c:pt idx="1">
                  <c:v>1990</c:v>
                </c:pt>
                <c:pt idx="2">
                  <c:v>1991</c:v>
                </c:pt>
                <c:pt idx="3">
                  <c:v>1992</c:v>
                </c:pt>
                <c:pt idx="4">
                  <c:v>1993</c:v>
                </c:pt>
                <c:pt idx="5">
                  <c:v>1994</c:v>
                </c:pt>
                <c:pt idx="6">
                  <c:v>1995</c:v>
                </c:pt>
                <c:pt idx="7">
                  <c:v>1996</c:v>
                </c:pt>
                <c:pt idx="8">
                  <c:v>1997</c:v>
                </c:pt>
                <c:pt idx="9">
                  <c:v>1998</c:v>
                </c:pt>
                <c:pt idx="10">
                  <c:v>1999</c:v>
                </c:pt>
                <c:pt idx="11">
                  <c:v>2000</c:v>
                </c:pt>
                <c:pt idx="12">
                  <c:v>2001</c:v>
                </c:pt>
                <c:pt idx="13">
                  <c:v>2002</c:v>
                </c:pt>
                <c:pt idx="14">
                  <c:v>2003</c:v>
                </c:pt>
                <c:pt idx="15">
                  <c:v>2004</c:v>
                </c:pt>
                <c:pt idx="16">
                  <c:v>2005</c:v>
                </c:pt>
                <c:pt idx="17">
                  <c:v>2006</c:v>
                </c:pt>
                <c:pt idx="18">
                  <c:v>2007</c:v>
                </c:pt>
                <c:pt idx="19">
                  <c:v>2008</c:v>
                </c:pt>
                <c:pt idx="20">
                  <c:v>2009</c:v>
                </c:pt>
                <c:pt idx="21">
                  <c:v>2010</c:v>
                </c:pt>
                <c:pt idx="22">
                  <c:v>2011</c:v>
                </c:pt>
                <c:pt idx="23">
                  <c:v>2012</c:v>
                </c:pt>
                <c:pt idx="24">
                  <c:v>2013</c:v>
                </c:pt>
                <c:pt idx="25">
                  <c:v>2014</c:v>
                </c:pt>
                <c:pt idx="26">
                  <c:v>2015</c:v>
                </c:pt>
                <c:pt idx="27">
                  <c:v>2016</c:v>
                </c:pt>
                <c:pt idx="28">
                  <c:v>2017</c:v>
                </c:pt>
                <c:pt idx="29">
                  <c:v>2018</c:v>
                </c:pt>
                <c:pt idx="30">
                  <c:v>2019</c:v>
                </c:pt>
              </c:numCache>
            </c:numRef>
          </c:cat>
          <c:val>
            <c:numRef>
              <c:f>'Direct Investment Consolidated'!$B$3:$B$31</c:f>
              <c:numCache>
                <c:formatCode>#,##0</c:formatCode>
                <c:ptCount val="29"/>
                <c:pt idx="0">
                  <c:v>15657</c:v>
                </c:pt>
                <c:pt idx="1">
                  <c:v>20356</c:v>
                </c:pt>
                <c:pt idx="2">
                  <c:v>26920</c:v>
                </c:pt>
                <c:pt idx="3">
                  <c:v>30823</c:v>
                </c:pt>
                <c:pt idx="4">
                  <c:v>36566</c:v>
                </c:pt>
                <c:pt idx="5">
                  <c:v>42144</c:v>
                </c:pt>
                <c:pt idx="6">
                  <c:v>45126</c:v>
                </c:pt>
                <c:pt idx="7">
                  <c:v>57368</c:v>
                </c:pt>
                <c:pt idx="8">
                  <c:v>64120</c:v>
                </c:pt>
                <c:pt idx="9">
                  <c:v>72470</c:v>
                </c:pt>
                <c:pt idx="10">
                  <c:v>80044</c:v>
                </c:pt>
                <c:pt idx="11">
                  <c:v>82360</c:v>
                </c:pt>
              </c:numCache>
            </c:numRef>
          </c:val>
          <c:extLst xmlns:c16r2="http://schemas.microsoft.com/office/drawing/2015/06/chart">
            <c:ext xmlns:c16="http://schemas.microsoft.com/office/drawing/2014/chart" uri="{C3380CC4-5D6E-409C-BE32-E72D297353CC}">
              <c16:uniqueId val="{00000000-699D-4BAF-808D-A4581AF9E5B8}"/>
            </c:ext>
          </c:extLst>
        </c:ser>
        <c:ser>
          <c:idx val="2"/>
          <c:order val="2"/>
          <c:spPr>
            <a:solidFill>
              <a:srgbClr val="FF0000"/>
            </a:solidFill>
          </c:spPr>
          <c:cat>
            <c:numRef>
              <c:f>'Direct Investment Consolidated'!$A$3:$A$33</c:f>
              <c:numCache>
                <c:formatCode>General</c:formatCode>
                <c:ptCount val="31"/>
                <c:pt idx="0">
                  <c:v>1989</c:v>
                </c:pt>
                <c:pt idx="1">
                  <c:v>1990</c:v>
                </c:pt>
                <c:pt idx="2">
                  <c:v>1991</c:v>
                </c:pt>
                <c:pt idx="3">
                  <c:v>1992</c:v>
                </c:pt>
                <c:pt idx="4">
                  <c:v>1993</c:v>
                </c:pt>
                <c:pt idx="5">
                  <c:v>1994</c:v>
                </c:pt>
                <c:pt idx="6">
                  <c:v>1995</c:v>
                </c:pt>
                <c:pt idx="7">
                  <c:v>1996</c:v>
                </c:pt>
                <c:pt idx="8">
                  <c:v>1997</c:v>
                </c:pt>
                <c:pt idx="9">
                  <c:v>1998</c:v>
                </c:pt>
                <c:pt idx="10">
                  <c:v>1999</c:v>
                </c:pt>
                <c:pt idx="11">
                  <c:v>2000</c:v>
                </c:pt>
                <c:pt idx="12">
                  <c:v>2001</c:v>
                </c:pt>
                <c:pt idx="13">
                  <c:v>2002</c:v>
                </c:pt>
                <c:pt idx="14">
                  <c:v>2003</c:v>
                </c:pt>
                <c:pt idx="15">
                  <c:v>2004</c:v>
                </c:pt>
                <c:pt idx="16">
                  <c:v>2005</c:v>
                </c:pt>
                <c:pt idx="17">
                  <c:v>2006</c:v>
                </c:pt>
                <c:pt idx="18">
                  <c:v>2007</c:v>
                </c:pt>
                <c:pt idx="19">
                  <c:v>2008</c:v>
                </c:pt>
                <c:pt idx="20">
                  <c:v>2009</c:v>
                </c:pt>
                <c:pt idx="21">
                  <c:v>2010</c:v>
                </c:pt>
                <c:pt idx="22">
                  <c:v>2011</c:v>
                </c:pt>
                <c:pt idx="23">
                  <c:v>2012</c:v>
                </c:pt>
                <c:pt idx="24">
                  <c:v>2013</c:v>
                </c:pt>
                <c:pt idx="25">
                  <c:v>2014</c:v>
                </c:pt>
                <c:pt idx="26">
                  <c:v>2015</c:v>
                </c:pt>
                <c:pt idx="27">
                  <c:v>2016</c:v>
                </c:pt>
                <c:pt idx="28">
                  <c:v>2017</c:v>
                </c:pt>
                <c:pt idx="29">
                  <c:v>2018</c:v>
                </c:pt>
                <c:pt idx="30">
                  <c:v>2019</c:v>
                </c:pt>
              </c:numCache>
            </c:numRef>
          </c:cat>
          <c:val>
            <c:numRef>
              <c:f>'Direct Investment Consolidated'!$C$3:$C$33</c:f>
              <c:numCache>
                <c:formatCode>General</c:formatCode>
                <c:ptCount val="31"/>
                <c:pt idx="11" formatCode="#,##0">
                  <c:v>71591</c:v>
                </c:pt>
                <c:pt idx="12" formatCode="#,##0">
                  <c:v>64499</c:v>
                </c:pt>
                <c:pt idx="13" formatCode="#,##0">
                  <c:v>67653</c:v>
                </c:pt>
                <c:pt idx="14" formatCode="#,##0">
                  <c:v>72647</c:v>
                </c:pt>
                <c:pt idx="15" formatCode="#,##0">
                  <c:v>73687</c:v>
                </c:pt>
                <c:pt idx="16" formatCode="#,##0">
                  <c:v>78302</c:v>
                </c:pt>
                <c:pt idx="17" formatCode="#,##0">
                  <c:v>80241</c:v>
                </c:pt>
                <c:pt idx="18" formatCode="#,##0">
                  <c:v>87510</c:v>
                </c:pt>
                <c:pt idx="19" formatCode="#,##0">
                  <c:v>92998</c:v>
                </c:pt>
                <c:pt idx="20" formatCode="#,##0">
                  <c:v>96249</c:v>
                </c:pt>
                <c:pt idx="21" formatCode="#,##0">
                  <c:v>96853</c:v>
                </c:pt>
                <c:pt idx="22" formatCode="#,##0">
                  <c:v>94192</c:v>
                </c:pt>
                <c:pt idx="23" formatCode="#,##0">
                  <c:v>97667</c:v>
                </c:pt>
                <c:pt idx="24" formatCode="#,##0">
                  <c:v>100297</c:v>
                </c:pt>
                <c:pt idx="25" formatCode="#,##0">
                  <c:v>106739</c:v>
                </c:pt>
                <c:pt idx="26" formatCode="#,##0">
                  <c:v>110669</c:v>
                </c:pt>
                <c:pt idx="27" formatCode="#,##0">
                  <c:v>111002</c:v>
                </c:pt>
                <c:pt idx="28" formatCode="#,##0">
                  <c:v>111454</c:v>
                </c:pt>
                <c:pt idx="29" formatCode="#,##0">
                  <c:v>116859</c:v>
                </c:pt>
                <c:pt idx="30" formatCode="#,##0">
                  <c:v>121702</c:v>
                </c:pt>
              </c:numCache>
            </c:numRef>
          </c:val>
          <c:extLst xmlns:c16r2="http://schemas.microsoft.com/office/drawing/2015/06/chart">
            <c:ext xmlns:c16="http://schemas.microsoft.com/office/drawing/2014/chart" uri="{C3380CC4-5D6E-409C-BE32-E72D297353CC}">
              <c16:uniqueId val="{00000001-699D-4BAF-808D-A4581AF9E5B8}"/>
            </c:ext>
          </c:extLst>
        </c:ser>
        <c:dLbls/>
        <c:axId val="167764352"/>
        <c:axId val="167766272"/>
      </c:areaChart>
      <c:lineChart>
        <c:grouping val="standard"/>
        <c:ser>
          <c:idx val="0"/>
          <c:order val="1"/>
          <c:tx>
            <c:v>Foreign Direct Investment as % GDP - right axis</c:v>
          </c:tx>
          <c:spPr>
            <a:ln>
              <a:solidFill>
                <a:srgbClr val="C00000"/>
              </a:solidFill>
              <a:prstDash val="solid"/>
            </a:ln>
          </c:spPr>
          <c:marker>
            <c:symbol val="none"/>
          </c:marker>
          <c:cat>
            <c:numRef>
              <c:f>'Direct Investment Consolidated'!$Q$39:$Q$51</c:f>
              <c:numCache>
                <c:formatCode>General</c:formatCode>
                <c:ptCount val="13"/>
                <c:pt idx="11">
                  <c:v>2000</c:v>
                </c:pt>
                <c:pt idx="12">
                  <c:v>2000</c:v>
                </c:pt>
              </c:numCache>
            </c:numRef>
          </c:cat>
          <c:val>
            <c:numRef>
              <c:f>'Direct Investment Consolidated'!$Z$3:$Z$31</c:f>
              <c:numCache>
                <c:formatCode>0.0%</c:formatCode>
                <c:ptCount val="29"/>
                <c:pt idx="0">
                  <c:v>0.22323452671200653</c:v>
                </c:pt>
                <c:pt idx="1">
                  <c:v>0.27429526222174311</c:v>
                </c:pt>
                <c:pt idx="2">
                  <c:v>0.35361960933702896</c:v>
                </c:pt>
                <c:pt idx="3">
                  <c:v>0.40574196690668318</c:v>
                </c:pt>
                <c:pt idx="4">
                  <c:v>0.46679006829641922</c:v>
                </c:pt>
                <c:pt idx="5">
                  <c:v>0.49830328111143962</c:v>
                </c:pt>
                <c:pt idx="6">
                  <c:v>0.4980794701986756</c:v>
                </c:pt>
                <c:pt idx="7">
                  <c:v>0.59611787688598861</c:v>
                </c:pt>
                <c:pt idx="8">
                  <c:v>0.63421726788063426</c:v>
                </c:pt>
                <c:pt idx="9">
                  <c:v>0.69140867242284043</c:v>
                </c:pt>
                <c:pt idx="10">
                  <c:v>0.74929324321794322</c:v>
                </c:pt>
                <c:pt idx="11">
                  <c:v>0.72737549567690263</c:v>
                </c:pt>
              </c:numCache>
            </c:numRef>
          </c:val>
          <c:extLst xmlns:c16r2="http://schemas.microsoft.com/office/drawing/2015/06/chart">
            <c:ext xmlns:c16="http://schemas.microsoft.com/office/drawing/2014/chart" uri="{C3380CC4-5D6E-409C-BE32-E72D297353CC}">
              <c16:uniqueId val="{00000002-699D-4BAF-808D-A4581AF9E5B8}"/>
            </c:ext>
          </c:extLst>
        </c:ser>
        <c:ser>
          <c:idx val="3"/>
          <c:order val="3"/>
          <c:spPr>
            <a:ln>
              <a:solidFill>
                <a:srgbClr val="C00000"/>
              </a:solidFill>
            </a:ln>
          </c:spPr>
          <c:marker>
            <c:symbol val="none"/>
          </c:marker>
          <c:cat>
            <c:numRef>
              <c:f>'Direct Investment Consolidated'!$Q$39:$Q$51</c:f>
              <c:numCache>
                <c:formatCode>General</c:formatCode>
                <c:ptCount val="13"/>
                <c:pt idx="11">
                  <c:v>2000</c:v>
                </c:pt>
                <c:pt idx="12">
                  <c:v>2000</c:v>
                </c:pt>
              </c:numCache>
            </c:numRef>
          </c:cat>
          <c:val>
            <c:numRef>
              <c:f>'Direct Investment Consolidated'!$AA$3:$AA$33</c:f>
              <c:numCache>
                <c:formatCode>General</c:formatCode>
                <c:ptCount val="31"/>
                <c:pt idx="11" formatCode="0.0%">
                  <c:v>0.63226735200346207</c:v>
                </c:pt>
                <c:pt idx="12" formatCode="0.0%">
                  <c:v>0.53821377014160643</c:v>
                </c:pt>
                <c:pt idx="13" formatCode="0.0%">
                  <c:v>0.52561532724221516</c:v>
                </c:pt>
                <c:pt idx="14" formatCode="0.0%">
                  <c:v>0.53740540460567698</c:v>
                </c:pt>
                <c:pt idx="15" formatCode="0.0%">
                  <c:v>0.50993757871863354</c:v>
                </c:pt>
                <c:pt idx="16" formatCode="0.0%">
                  <c:v>0.50661559663300115</c:v>
                </c:pt>
                <c:pt idx="17" formatCode="0.0%">
                  <c:v>0.49246641339904401</c:v>
                </c:pt>
                <c:pt idx="18" formatCode="0.0%">
                  <c:v>0.50844798735706975</c:v>
                </c:pt>
                <c:pt idx="19" formatCode="0.0%">
                  <c:v>0.4977094170787576</c:v>
                </c:pt>
                <c:pt idx="20" formatCode="0.0%">
                  <c:v>0.50755674147823138</c:v>
                </c:pt>
                <c:pt idx="21" formatCode="0.0%">
                  <c:v>0.49851761871918138</c:v>
                </c:pt>
                <c:pt idx="22" formatCode="0.0%">
                  <c:v>0.46289862052358183</c:v>
                </c:pt>
                <c:pt idx="23" formatCode="0.0%">
                  <c:v>0.45788131381796715</c:v>
                </c:pt>
                <c:pt idx="24" formatCode="0.0%">
                  <c:v>0.46105084122460244</c:v>
                </c:pt>
                <c:pt idx="25" formatCode="0.0%">
                  <c:v>0.4586604445704906</c:v>
                </c:pt>
                <c:pt idx="26" formatCode="0.0%">
                  <c:v>0.45693606057853486</c:v>
                </c:pt>
                <c:pt idx="27" formatCode="0.0%">
                  <c:v>0.4361845931374862</c:v>
                </c:pt>
                <c:pt idx="28" formatCode="0.0%">
                  <c:v>0.41220024557302831</c:v>
                </c:pt>
                <c:pt idx="29" formatCode="0.0%">
                  <c:v>0.40421094139133329</c:v>
                </c:pt>
                <c:pt idx="30" formatCode="0.0%">
                  <c:v>0.40107963458521734</c:v>
                </c:pt>
              </c:numCache>
            </c:numRef>
          </c:val>
          <c:extLst xmlns:c16r2="http://schemas.microsoft.com/office/drawing/2015/06/chart">
            <c:ext xmlns:c16="http://schemas.microsoft.com/office/drawing/2014/chart" uri="{C3380CC4-5D6E-409C-BE32-E72D297353CC}">
              <c16:uniqueId val="{00000003-699D-4BAF-808D-A4581AF9E5B8}"/>
            </c:ext>
          </c:extLst>
        </c:ser>
        <c:dLbls/>
        <c:marker val="1"/>
        <c:axId val="167516416"/>
        <c:axId val="167514496"/>
      </c:lineChart>
      <c:scatterChart>
        <c:scatterStyle val="lineMarker"/>
        <c:ser>
          <c:idx val="4"/>
          <c:order val="4"/>
          <c:spPr>
            <a:ln w="19050">
              <a:solidFill>
                <a:schemeClr val="tx1">
                  <a:lumMod val="65000"/>
                  <a:lumOff val="35000"/>
                </a:schemeClr>
              </a:solidFill>
              <a:prstDash val="sysDot"/>
            </a:ln>
          </c:spPr>
          <c:marker>
            <c:symbol val="none"/>
          </c:marker>
          <c:xVal>
            <c:numRef>
              <c:f>'Direct Investment Consolidated'!$Q$50:$Q$51</c:f>
              <c:numCache>
                <c:formatCode>General</c:formatCode>
                <c:ptCount val="2"/>
                <c:pt idx="0">
                  <c:v>2000</c:v>
                </c:pt>
                <c:pt idx="1">
                  <c:v>2000</c:v>
                </c:pt>
              </c:numCache>
            </c:numRef>
          </c:xVal>
          <c:yVal>
            <c:numRef>
              <c:f>'Direct Investment Consolidated'!$R$50:$R$51</c:f>
              <c:numCache>
                <c:formatCode>General</c:formatCode>
                <c:ptCount val="2"/>
                <c:pt idx="0">
                  <c:v>0</c:v>
                </c:pt>
                <c:pt idx="1">
                  <c:v>1</c:v>
                </c:pt>
              </c:numCache>
            </c:numRef>
          </c:yVal>
          <c:extLst xmlns:c16r2="http://schemas.microsoft.com/office/drawing/2015/06/chart">
            <c:ext xmlns:c16="http://schemas.microsoft.com/office/drawing/2014/chart" uri="{C3380CC4-5D6E-409C-BE32-E72D297353CC}">
              <c16:uniqueId val="{00000004-699D-4BAF-808D-A4581AF9E5B8}"/>
            </c:ext>
          </c:extLst>
        </c:ser>
        <c:dLbls/>
        <c:axId val="167516416"/>
        <c:axId val="167514496"/>
      </c:scatterChart>
      <c:dateAx>
        <c:axId val="167764352"/>
        <c:scaling>
          <c:orientation val="minMax"/>
        </c:scaling>
        <c:axPos val="b"/>
        <c:title>
          <c:tx>
            <c:rich>
              <a:bodyPr/>
              <a:lstStyle/>
              <a:p>
                <a:pPr>
                  <a:defRPr sz="1200"/>
                </a:pPr>
                <a:r>
                  <a:rPr lang="en-US" sz="1200"/>
                  <a:t>March year</a:t>
                </a:r>
              </a:p>
            </c:rich>
          </c:tx>
          <c:layout/>
        </c:title>
        <c:numFmt formatCode="General" sourceLinked="1"/>
        <c:tickLblPos val="nextTo"/>
        <c:txPr>
          <a:bodyPr/>
          <a:lstStyle/>
          <a:p>
            <a:pPr>
              <a:defRPr sz="1100"/>
            </a:pPr>
            <a:endParaRPr lang="en-US"/>
          </a:p>
        </c:txPr>
        <c:crossAx val="167766272"/>
        <c:crosses val="autoZero"/>
        <c:lblOffset val="100"/>
        <c:baseTimeUnit val="days"/>
      </c:dateAx>
      <c:valAx>
        <c:axId val="167766272"/>
        <c:scaling>
          <c:orientation val="minMax"/>
          <c:max val="135000"/>
        </c:scaling>
        <c:axPos val="l"/>
        <c:majorGridlines/>
        <c:title>
          <c:tx>
            <c:rich>
              <a:bodyPr rot="0" vert="horz"/>
              <a:lstStyle/>
              <a:p>
                <a:pPr>
                  <a:defRPr sz="1200"/>
                </a:pPr>
                <a:r>
                  <a:rPr lang="en-NZ" sz="1200"/>
                  <a:t>$ Millions</a:t>
                </a:r>
              </a:p>
            </c:rich>
          </c:tx>
          <c:layout>
            <c:manualLayout>
              <c:xMode val="edge"/>
              <c:yMode val="edge"/>
              <c:x val="9.8293550303273455E-2"/>
              <c:y val="5.1250108081183687E-2"/>
            </c:manualLayout>
          </c:layout>
        </c:title>
        <c:numFmt formatCode="#,##0" sourceLinked="1"/>
        <c:tickLblPos val="nextTo"/>
        <c:txPr>
          <a:bodyPr/>
          <a:lstStyle/>
          <a:p>
            <a:pPr>
              <a:defRPr sz="1200"/>
            </a:pPr>
            <a:endParaRPr lang="en-US"/>
          </a:p>
        </c:txPr>
        <c:crossAx val="167764352"/>
        <c:crosses val="autoZero"/>
        <c:crossBetween val="between"/>
        <c:majorUnit val="15000"/>
      </c:valAx>
      <c:valAx>
        <c:axId val="167514496"/>
        <c:scaling>
          <c:orientation val="minMax"/>
          <c:max val="0.9"/>
        </c:scaling>
        <c:axPos val="r"/>
        <c:title>
          <c:tx>
            <c:rich>
              <a:bodyPr rot="0" vert="horz"/>
              <a:lstStyle/>
              <a:p>
                <a:pPr>
                  <a:defRPr sz="1200"/>
                </a:pPr>
                <a:r>
                  <a:rPr lang="en-US" sz="1200"/>
                  <a:t>% of GDP</a:t>
                </a:r>
              </a:p>
            </c:rich>
          </c:tx>
          <c:layout>
            <c:manualLayout>
              <c:xMode val="edge"/>
              <c:yMode val="edge"/>
              <c:x val="0.86313149772783837"/>
              <c:y val="5.4460185544227886E-2"/>
            </c:manualLayout>
          </c:layout>
        </c:title>
        <c:numFmt formatCode="0%" sourceLinked="0"/>
        <c:tickLblPos val="nextTo"/>
        <c:txPr>
          <a:bodyPr/>
          <a:lstStyle/>
          <a:p>
            <a:pPr>
              <a:defRPr sz="1200"/>
            </a:pPr>
            <a:endParaRPr lang="en-US"/>
          </a:p>
        </c:txPr>
        <c:crossAx val="167516416"/>
        <c:crosses val="max"/>
        <c:crossBetween val="between"/>
        <c:majorUnit val="0.1"/>
        <c:minorUnit val="5.0000000000000017E-2"/>
      </c:valAx>
      <c:catAx>
        <c:axId val="167516416"/>
        <c:scaling>
          <c:orientation val="minMax"/>
        </c:scaling>
        <c:delete val="1"/>
        <c:axPos val="b"/>
        <c:numFmt formatCode="General" sourceLinked="1"/>
        <c:tickLblPos val="none"/>
        <c:crossAx val="167514496"/>
        <c:crosses val="autoZero"/>
        <c:auto val="1"/>
        <c:lblAlgn val="ctr"/>
        <c:lblOffset val="100"/>
      </c:catAx>
      <c:spPr>
        <a:noFill/>
        <a:ln w="25400">
          <a:noFill/>
        </a:ln>
      </c:spPr>
    </c:plotArea>
    <c:legend>
      <c:legendPos val="r"/>
      <c:legendEntry>
        <c:idx val="1"/>
        <c:delete val="1"/>
      </c:legendEntry>
      <c:legendEntry>
        <c:idx val="3"/>
        <c:delete val="1"/>
      </c:legendEntry>
      <c:legendEntry>
        <c:idx val="4"/>
        <c:delete val="1"/>
      </c:legendEntry>
      <c:layout>
        <c:manualLayout>
          <c:xMode val="edge"/>
          <c:yMode val="edge"/>
          <c:x val="0.5133455151544426"/>
          <c:y val="0.60814450407604581"/>
          <c:w val="0.34720504290967058"/>
          <c:h val="0.11577691267615861"/>
        </c:manualLayout>
      </c:layout>
      <c:spPr>
        <a:solidFill>
          <a:schemeClr val="bg1"/>
        </a:solidFill>
      </c:spPr>
      <c:txPr>
        <a:bodyPr/>
        <a:lstStyle/>
        <a:p>
          <a:pPr>
            <a:defRPr sz="1100"/>
          </a:pPr>
          <a:endParaRPr lang="en-US"/>
        </a:p>
      </c:txPr>
    </c:legend>
    <c:plotVisOnly val="1"/>
    <c:dispBlanksAs val="gap"/>
  </c:chart>
  <c:txPr>
    <a:bodyPr/>
    <a:lstStyle/>
    <a:p>
      <a:pPr>
        <a:defRPr>
          <a:solidFill>
            <a:srgbClr val="0070C0"/>
          </a:solidFill>
        </a:defRPr>
      </a:pPr>
      <a:endParaRPr lang="en-US"/>
    </a:p>
  </c:txPr>
  <c:externalData r:id="rId2"/>
  <c:userShapes r:id="rId3"/>
</c:chartSpace>
</file>

<file path=ppt/charts/chart10.xml><?xml version="1.0" encoding="utf-8"?>
<c:chartSpace xmlns:c="http://schemas.openxmlformats.org/drawingml/2006/chart" xmlns:a="http://schemas.openxmlformats.org/drawingml/2006/main" xmlns:r="http://schemas.openxmlformats.org/officeDocument/2006/relationships">
  <c:lang val="en-NZ"/>
  <c:chart>
    <c:title>
      <c:tx>
        <c:rich>
          <a:bodyPr/>
          <a:lstStyle/>
          <a:p>
            <a:pPr algn="ctr" rtl="0">
              <a:defRPr sz="2400" b="1" i="0" u="none" strike="noStrike" kern="1200" baseline="0">
                <a:solidFill>
                  <a:srgbClr val="0070C0"/>
                </a:solidFill>
                <a:latin typeface="+mn-lt"/>
                <a:ea typeface="+mn-ea"/>
                <a:cs typeface="+mn-cs"/>
              </a:defRPr>
            </a:pPr>
            <a:r>
              <a:rPr lang="en-US" sz="2400" b="1" i="0" u="none" strike="noStrike" kern="1200" baseline="0" dirty="0">
                <a:solidFill>
                  <a:schemeClr val="accent1">
                    <a:lumMod val="75000"/>
                  </a:schemeClr>
                </a:solidFill>
                <a:latin typeface="+mn-lt"/>
                <a:ea typeface="+mn-ea"/>
                <a:cs typeface="+mn-cs"/>
              </a:rPr>
              <a:t>Overseas ownership of New Zealand companies by industry at March 2013 </a:t>
            </a:r>
            <a:endParaRPr lang="en-NZ" sz="2400" b="1" i="0" u="none" strike="noStrike" kern="1200" baseline="0" dirty="0">
              <a:solidFill>
                <a:schemeClr val="accent1">
                  <a:lumMod val="75000"/>
                </a:schemeClr>
              </a:solidFill>
              <a:latin typeface="+mn-lt"/>
              <a:ea typeface="+mn-ea"/>
              <a:cs typeface="+mn-cs"/>
            </a:endParaRPr>
          </a:p>
        </c:rich>
      </c:tx>
    </c:title>
    <c:plotArea>
      <c:layout>
        <c:manualLayout>
          <c:layoutTarget val="inner"/>
          <c:xMode val="edge"/>
          <c:yMode val="edge"/>
          <c:x val="0.39104309912067386"/>
          <c:y val="0.19938277678702984"/>
          <c:w val="0.65905685212771836"/>
          <c:h val="0.72851742537743858"/>
        </c:manualLayout>
      </c:layout>
      <c:pieChart>
        <c:varyColors val="1"/>
        <c:dLbls/>
        <c:firstSliceAng val="0"/>
      </c:pieChart>
    </c:plotArea>
    <c:plotVisOnly val="1"/>
    <c:dispBlanksAs val="zero"/>
  </c:chart>
  <c:txPr>
    <a:bodyPr/>
    <a:lstStyle/>
    <a:p>
      <a:pPr>
        <a:defRPr sz="1200"/>
      </a:pPr>
      <a:endParaRPr lang="en-US"/>
    </a:p>
  </c:txPr>
  <c:externalData r:id="rId1"/>
</c:chartSpace>
</file>

<file path=ppt/charts/chart11.xml><?xml version="1.0" encoding="utf-8"?>
<c:chartSpace xmlns:c="http://schemas.openxmlformats.org/drawingml/2006/chart" xmlns:a="http://schemas.openxmlformats.org/drawingml/2006/main" xmlns:r="http://schemas.openxmlformats.org/officeDocument/2006/relationships">
  <c:lang val="en-NZ"/>
  <c:clrMapOvr bg1="lt1" tx1="dk1" bg2="lt2" tx2="dk2" accent1="accent1" accent2="accent2" accent3="accent3" accent4="accent4" accent5="accent5" accent6="accent6" hlink="hlink" folHlink="folHlink"/>
  <c:chart>
    <c:title>
      <c:tx>
        <c:rich>
          <a:bodyPr/>
          <a:lstStyle/>
          <a:p>
            <a:pPr>
              <a:defRPr/>
            </a:pPr>
            <a:r>
              <a:rPr lang="en-US" sz="2000"/>
              <a:t>Overseas ownership of New Zealand companies by industry</a:t>
            </a:r>
            <a:r>
              <a:rPr lang="en-US"/>
              <a:t> </a:t>
            </a:r>
          </a:p>
          <a:p>
            <a:pPr>
              <a:defRPr/>
            </a:pPr>
            <a:r>
              <a:rPr lang="en-US"/>
              <a:t>March 2019</a:t>
            </a:r>
          </a:p>
        </c:rich>
      </c:tx>
      <c:layout>
        <c:manualLayout>
          <c:xMode val="edge"/>
          <c:yMode val="edge"/>
          <c:x val="6.5298894813036273E-2"/>
          <c:y val="4.4187269857969495E-2"/>
        </c:manualLayout>
      </c:layout>
    </c:title>
    <c:plotArea>
      <c:layout/>
      <c:pieChart>
        <c:varyColors val="1"/>
        <c:ser>
          <c:idx val="0"/>
          <c:order val="0"/>
          <c:dLbls>
            <c:dLbl>
              <c:idx val="0"/>
              <c:layout>
                <c:manualLayout>
                  <c:x val="-2.4127914503960554E-2"/>
                  <c:y val="0.1826026086560327"/>
                </c:manualLayout>
              </c:layout>
              <c:numFmt formatCode="\$#,##0&quot;m&quot;" sourceLinked="0"/>
              <c:spPr>
                <a:ln>
                  <a:noFill/>
                </a:ln>
              </c:spPr>
              <c:txPr>
                <a:bodyPr/>
                <a:lstStyle/>
                <a:p>
                  <a:pPr>
                    <a:defRPr sz="1400">
                      <a:solidFill>
                        <a:schemeClr val="bg1"/>
                      </a:solidFill>
                    </a:defRPr>
                  </a:pPr>
                  <a:endParaRPr lang="en-US"/>
                </a:p>
              </c:txPr>
              <c:showVal val="1"/>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D77D-4AB7-8F53-1ACA57809BF6}"/>
                </c:ext>
              </c:extLst>
            </c:dLbl>
            <c:dLbl>
              <c:idx val="1"/>
              <c:layout>
                <c:manualLayout>
                  <c:x val="-0.20638218989442481"/>
                  <c:y val="-8.5511065456639182E-2"/>
                </c:manualLayout>
              </c:layout>
              <c:numFmt formatCode="\$#,##0&quot;m&quot;" sourceLinked="0"/>
              <c:spPr>
                <a:ln>
                  <a:noFill/>
                </a:ln>
              </c:spPr>
              <c:txPr>
                <a:bodyPr/>
                <a:lstStyle/>
                <a:p>
                  <a:pPr>
                    <a:defRPr sz="1400">
                      <a:solidFill>
                        <a:schemeClr val="bg1"/>
                      </a:solidFill>
                    </a:defRPr>
                  </a:pPr>
                  <a:endParaRPr lang="en-US"/>
                </a:p>
              </c:txPr>
              <c:showVal val="1"/>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D77D-4AB7-8F53-1ACA57809BF6}"/>
                </c:ext>
              </c:extLst>
            </c:dLbl>
            <c:dLbl>
              <c:idx val="2"/>
              <c:layout>
                <c:manualLayout>
                  <c:x val="2.7604604357190782E-2"/>
                  <c:y val="5.9082041362399414E-4"/>
                </c:manualLayout>
              </c:layout>
              <c:numFmt formatCode="\$#,##0&quot;m&quot;" sourceLinked="0"/>
              <c:spPr>
                <a:noFill/>
                <a:ln>
                  <a:noFill/>
                </a:ln>
                <a:effectLst/>
              </c:spPr>
              <c:txPr>
                <a:bodyPr wrap="square" lIns="38100" tIns="19050" rIns="38100" bIns="19050" anchor="ctr">
                  <a:spAutoFit/>
                </a:bodyPr>
                <a:lstStyle/>
                <a:p>
                  <a:pPr>
                    <a:defRPr sz="1200"/>
                  </a:pPr>
                  <a:endParaRPr lang="en-US"/>
                </a:p>
              </c:txPr>
              <c:showVal val="1"/>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D77D-4AB7-8F53-1ACA57809BF6}"/>
                </c:ext>
              </c:extLst>
            </c:dLbl>
            <c:dLbl>
              <c:idx val="3"/>
              <c:layout>
                <c:manualLayout>
                  <c:x val="9.1202052658215949E-3"/>
                  <c:y val="1.1667957602090747E-2"/>
                </c:manualLayout>
              </c:layout>
              <c:numFmt formatCode="\$#,##0&quot;m&quot;" sourceLinked="0"/>
              <c:spPr>
                <a:noFill/>
                <a:ln>
                  <a:noFill/>
                </a:ln>
                <a:effectLst/>
              </c:spPr>
              <c:txPr>
                <a:bodyPr wrap="square" lIns="38100" tIns="19050" rIns="38100" bIns="19050" anchor="ctr">
                  <a:spAutoFit/>
                </a:bodyPr>
                <a:lstStyle/>
                <a:p>
                  <a:pPr>
                    <a:defRPr sz="1200"/>
                  </a:pPr>
                  <a:endParaRPr lang="en-US"/>
                </a:p>
              </c:txPr>
              <c:showVal val="1"/>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D77D-4AB7-8F53-1ACA57809BF6}"/>
                </c:ext>
              </c:extLst>
            </c:dLbl>
            <c:dLbl>
              <c:idx val="4"/>
              <c:layout>
                <c:manualLayout>
                  <c:x val="-1.8348457563880739E-2"/>
                  <c:y val="5.8754654616095144E-2"/>
                </c:manualLayout>
              </c:layout>
              <c:numFmt formatCode="\$#,##0&quot;m&quot;" sourceLinked="0"/>
              <c:spPr>
                <a:noFill/>
                <a:ln>
                  <a:noFill/>
                </a:ln>
                <a:effectLst/>
              </c:spPr>
              <c:txPr>
                <a:bodyPr wrap="square" lIns="38100" tIns="19050" rIns="38100" bIns="19050" anchor="ctr">
                  <a:spAutoFit/>
                </a:bodyPr>
                <a:lstStyle/>
                <a:p>
                  <a:pPr>
                    <a:defRPr sz="1200"/>
                  </a:pPr>
                  <a:endParaRPr lang="en-US"/>
                </a:p>
              </c:txPr>
              <c:showVal val="1"/>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4-D77D-4AB7-8F53-1ACA57809BF6}"/>
                </c:ext>
              </c:extLst>
            </c:dLbl>
            <c:dLbl>
              <c:idx val="5"/>
              <c:layout>
                <c:manualLayout>
                  <c:x val="-6.6948554076480357E-2"/>
                  <c:y val="8.5969009265740623E-2"/>
                </c:manualLayout>
              </c:layout>
              <c:showVal val="1"/>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5-D77D-4AB7-8F53-1ACA57809BF6}"/>
                </c:ext>
              </c:extLst>
            </c:dLbl>
            <c:dLbl>
              <c:idx val="6"/>
              <c:layout>
                <c:manualLayout>
                  <c:x val="-4.3011497139167409E-2"/>
                  <c:y val="9.7685742038150752E-2"/>
                </c:manualLayout>
              </c:layout>
              <c:showVal val="1"/>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6-D77D-4AB7-8F53-1ACA57809BF6}"/>
                </c:ext>
              </c:extLst>
            </c:dLbl>
            <c:dLbl>
              <c:idx val="7"/>
              <c:layout>
                <c:manualLayout>
                  <c:x val="-5.150515069443197E-2"/>
                  <c:y val="7.1626345919358486E-2"/>
                </c:manualLayout>
              </c:layout>
              <c:numFmt formatCode="\$#,##0&quot;m&quot;" sourceLinked="0"/>
              <c:spPr>
                <a:ln>
                  <a:noFill/>
                </a:ln>
              </c:spPr>
              <c:txPr>
                <a:bodyPr rot="0"/>
                <a:lstStyle/>
                <a:p>
                  <a:pPr>
                    <a:defRPr/>
                  </a:pPr>
                  <a:endParaRPr lang="en-US"/>
                </a:p>
              </c:txPr>
              <c:showVal val="1"/>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7-D77D-4AB7-8F53-1ACA57809BF6}"/>
                </c:ext>
              </c:extLst>
            </c:dLbl>
            <c:dLbl>
              <c:idx val="8"/>
              <c:layout>
                <c:manualLayout>
                  <c:x val="-3.3387859547169364E-2"/>
                  <c:y val="4.8689441378882752E-2"/>
                </c:manualLayout>
              </c:layout>
              <c:numFmt formatCode="\$#,##0&quot;m&quot;" sourceLinked="0"/>
              <c:spPr>
                <a:ln>
                  <a:noFill/>
                </a:ln>
              </c:spPr>
              <c:txPr>
                <a:bodyPr/>
                <a:lstStyle/>
                <a:p>
                  <a:pPr>
                    <a:defRPr/>
                  </a:pPr>
                  <a:endParaRPr lang="en-US"/>
                </a:p>
              </c:txPr>
              <c:showVal val="1"/>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8-D77D-4AB7-8F53-1ACA57809BF6}"/>
                </c:ext>
              </c:extLst>
            </c:dLbl>
            <c:dLbl>
              <c:idx val="9"/>
              <c:layout>
                <c:manualLayout>
                  <c:x val="-0.11140213975495215"/>
                  <c:y val="5.0422860740513706E-2"/>
                </c:manualLayout>
              </c:layout>
              <c:showVal val="1"/>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9-D77D-4AB7-8F53-1ACA57809BF6}"/>
                </c:ext>
              </c:extLst>
            </c:dLbl>
            <c:dLbl>
              <c:idx val="10"/>
              <c:layout>
                <c:manualLayout>
                  <c:x val="-9.7928156962442503E-2"/>
                  <c:y val="2.7769884892741904E-3"/>
                </c:manualLayout>
              </c:layout>
              <c:showVal val="1"/>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A-D77D-4AB7-8F53-1ACA57809BF6}"/>
                </c:ext>
              </c:extLst>
            </c:dLbl>
            <c:dLbl>
              <c:idx val="11"/>
              <c:layout>
                <c:manualLayout>
                  <c:x val="-0.1369456116191754"/>
                  <c:y val="-3.827658049845295E-2"/>
                </c:manualLayout>
              </c:layout>
              <c:showVal val="1"/>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B-D77D-4AB7-8F53-1ACA57809BF6}"/>
                </c:ext>
              </c:extLst>
            </c:dLbl>
            <c:dLbl>
              <c:idx val="12"/>
              <c:layout>
                <c:manualLayout>
                  <c:x val="-0.15256935371867758"/>
                  <c:y val="-8.3988120632737848E-2"/>
                </c:manualLayout>
              </c:layout>
              <c:showVal val="1"/>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C-D77D-4AB7-8F53-1ACA57809BF6}"/>
                </c:ext>
              </c:extLst>
            </c:dLbl>
            <c:dLbl>
              <c:idx val="13"/>
              <c:layout>
                <c:manualLayout>
                  <c:x val="-8.820604263032146E-2"/>
                  <c:y val="-0.12486838671731003"/>
                </c:manualLayout>
              </c:layout>
              <c:showVal val="1"/>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D-D77D-4AB7-8F53-1ACA57809BF6}"/>
                </c:ext>
              </c:extLst>
            </c:dLbl>
            <c:dLbl>
              <c:idx val="14"/>
              <c:layout>
                <c:manualLayout>
                  <c:x val="-3.0664759954333064E-2"/>
                  <c:y val="-0.15937256396343408"/>
                </c:manualLayout>
              </c:layout>
              <c:showVal val="1"/>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E-D77D-4AB7-8F53-1ACA57809BF6}"/>
                </c:ext>
              </c:extLst>
            </c:dLbl>
            <c:dLbl>
              <c:idx val="15"/>
              <c:layout>
                <c:manualLayout>
                  <c:x val="3.211433212104093E-2"/>
                  <c:y val="-0.26536733671047569"/>
                </c:manualLayout>
              </c:layout>
              <c:numFmt formatCode="\$#,##0&quot;m&quot;" sourceLinked="0"/>
              <c:spPr>
                <a:ln>
                  <a:noFill/>
                </a:ln>
              </c:spPr>
              <c:txPr>
                <a:bodyPr/>
                <a:lstStyle/>
                <a:p>
                  <a:pPr>
                    <a:defRPr>
                      <a:solidFill>
                        <a:srgbClr val="0070C0"/>
                      </a:solidFill>
                    </a:defRPr>
                  </a:pPr>
                  <a:endParaRPr lang="en-US"/>
                </a:p>
              </c:txPr>
              <c:showVal val="1"/>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F-D77D-4AB7-8F53-1ACA57809BF6}"/>
                </c:ext>
              </c:extLst>
            </c:dLbl>
            <c:dLbl>
              <c:idx val="16"/>
              <c:layout>
                <c:manualLayout>
                  <c:x val="-2.7977590245165555E-2"/>
                  <c:y val="-0.21869732879918155"/>
                </c:manualLayout>
              </c:layout>
              <c:showVal val="1"/>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10-D77D-4AB7-8F53-1ACA57809BF6}"/>
                </c:ext>
              </c:extLst>
            </c:dLbl>
            <c:numFmt formatCode="\$#,##0&quot;m&quot;" sourceLinked="0"/>
            <c:spPr>
              <a:noFill/>
              <a:ln>
                <a:noFill/>
              </a:ln>
              <a:effectLst/>
            </c:spPr>
            <c:showVal val="1"/>
            <c:showCatName val="1"/>
            <c:showLeaderLines val="1"/>
            <c:extLst xmlns:c16r2="http://schemas.microsoft.com/office/drawing/2015/06/chart">
              <c:ext xmlns:c15="http://schemas.microsoft.com/office/drawing/2012/chart" uri="{CE6537A1-D6FC-4f65-9D91-7224C49458BB}"/>
            </c:extLst>
          </c:dLbls>
          <c:cat>
            <c:strRef>
              <c:f>'Stock By Industry'!$BK$8:$BK$24</c:f>
              <c:strCache>
                <c:ptCount val="17"/>
                <c:pt idx="0">
                  <c:v>Financial and insurance services</c:v>
                </c:pt>
                <c:pt idx="1">
                  <c:v>Manufacturing</c:v>
                </c:pt>
                <c:pt idx="2">
                  <c:v>Agriculture, forestry, and fishing</c:v>
                </c:pt>
                <c:pt idx="3">
                  <c:v>Wholesale trade</c:v>
                </c:pt>
                <c:pt idx="4">
                  <c:v>Retail trade</c:v>
                </c:pt>
                <c:pt idx="5">
                  <c:v>Rental, hiring, and real estate services</c:v>
                </c:pt>
                <c:pt idx="6">
                  <c:v>Professional, scientific, and technical services</c:v>
                </c:pt>
                <c:pt idx="7">
                  <c:v>Electricity, gas, water, and waste services</c:v>
                </c:pt>
                <c:pt idx="8">
                  <c:v>Mining</c:v>
                </c:pt>
                <c:pt idx="9">
                  <c:v>Information media and telecommunications</c:v>
                </c:pt>
                <c:pt idx="10">
                  <c:v>Health care and social assistance</c:v>
                </c:pt>
                <c:pt idx="11">
                  <c:v>Accommodation and food services</c:v>
                </c:pt>
                <c:pt idx="12">
                  <c:v>Transport, postal, and warehousing</c:v>
                </c:pt>
                <c:pt idx="13">
                  <c:v>Construction</c:v>
                </c:pt>
                <c:pt idx="14">
                  <c:v>Administrative and support services</c:v>
                </c:pt>
                <c:pt idx="15">
                  <c:v>Education and training</c:v>
                </c:pt>
                <c:pt idx="16">
                  <c:v>Arts and recreation services</c:v>
                </c:pt>
              </c:strCache>
            </c:strRef>
          </c:cat>
          <c:val>
            <c:numRef>
              <c:f>'Stock By Industry'!$BL$8:$BL$24</c:f>
              <c:numCache>
                <c:formatCode>#,##0</c:formatCode>
                <c:ptCount val="17"/>
                <c:pt idx="0">
                  <c:v>38410</c:v>
                </c:pt>
                <c:pt idx="1">
                  <c:v>17162</c:v>
                </c:pt>
                <c:pt idx="2">
                  <c:v>9357</c:v>
                </c:pt>
                <c:pt idx="3">
                  <c:v>6758</c:v>
                </c:pt>
                <c:pt idx="4">
                  <c:v>6050</c:v>
                </c:pt>
                <c:pt idx="5">
                  <c:v>3861</c:v>
                </c:pt>
                <c:pt idx="6">
                  <c:v>3100</c:v>
                </c:pt>
                <c:pt idx="7">
                  <c:v>2668</c:v>
                </c:pt>
                <c:pt idx="8">
                  <c:v>2258</c:v>
                </c:pt>
                <c:pt idx="9">
                  <c:v>2119</c:v>
                </c:pt>
                <c:pt idx="10">
                  <c:v>1632</c:v>
                </c:pt>
                <c:pt idx="11">
                  <c:v>1294</c:v>
                </c:pt>
                <c:pt idx="12">
                  <c:v>707</c:v>
                </c:pt>
                <c:pt idx="13">
                  <c:v>663</c:v>
                </c:pt>
                <c:pt idx="14">
                  <c:v>352</c:v>
                </c:pt>
                <c:pt idx="15">
                  <c:v>0</c:v>
                </c:pt>
                <c:pt idx="16">
                  <c:v>0</c:v>
                </c:pt>
              </c:numCache>
            </c:numRef>
          </c:val>
          <c:extLst xmlns:c16r2="http://schemas.microsoft.com/office/drawing/2015/06/chart">
            <c:ext xmlns:c16="http://schemas.microsoft.com/office/drawing/2014/chart" uri="{C3380CC4-5D6E-409C-BE32-E72D297353CC}">
              <c16:uniqueId val="{00000011-D77D-4AB7-8F53-1ACA57809BF6}"/>
            </c:ext>
          </c:extLst>
        </c:ser>
        <c:ser>
          <c:idx val="1"/>
          <c:order val="1"/>
          <c:tx>
            <c:strRef>
              <c:f>'Stock By Industry'!$AO$22</c:f>
              <c:strCache>
                <c:ptCount val="1"/>
                <c:pt idx="0">
                  <c:v>Education and training</c:v>
                </c:pt>
              </c:strCache>
            </c:strRef>
          </c:tx>
          <c:cat>
            <c:strRef>
              <c:f>'Stock By Industry'!$BK$8:$BK$24</c:f>
              <c:strCache>
                <c:ptCount val="17"/>
                <c:pt idx="0">
                  <c:v>Financial and insurance services</c:v>
                </c:pt>
                <c:pt idx="1">
                  <c:v>Manufacturing</c:v>
                </c:pt>
                <c:pt idx="2">
                  <c:v>Agriculture, forestry, and fishing</c:v>
                </c:pt>
                <c:pt idx="3">
                  <c:v>Wholesale trade</c:v>
                </c:pt>
                <c:pt idx="4">
                  <c:v>Retail trade</c:v>
                </c:pt>
                <c:pt idx="5">
                  <c:v>Rental, hiring, and real estate services</c:v>
                </c:pt>
                <c:pt idx="6">
                  <c:v>Professional, scientific, and technical services</c:v>
                </c:pt>
                <c:pt idx="7">
                  <c:v>Electricity, gas, water, and waste services</c:v>
                </c:pt>
                <c:pt idx="8">
                  <c:v>Mining</c:v>
                </c:pt>
                <c:pt idx="9">
                  <c:v>Information media and telecommunications</c:v>
                </c:pt>
                <c:pt idx="10">
                  <c:v>Health care and social assistance</c:v>
                </c:pt>
                <c:pt idx="11">
                  <c:v>Accommodation and food services</c:v>
                </c:pt>
                <c:pt idx="12">
                  <c:v>Transport, postal, and warehousing</c:v>
                </c:pt>
                <c:pt idx="13">
                  <c:v>Construction</c:v>
                </c:pt>
                <c:pt idx="14">
                  <c:v>Administrative and support services</c:v>
                </c:pt>
                <c:pt idx="15">
                  <c:v>Education and training</c:v>
                </c:pt>
                <c:pt idx="16">
                  <c:v>Arts and recreation services</c:v>
                </c:pt>
              </c:strCache>
            </c:strRef>
          </c:cat>
          <c:val>
            <c:numRef>
              <c:f>'Stock By Industry'!$AO$23</c:f>
              <c:numCache>
                <c:formatCode>@</c:formatCode>
                <c:ptCount val="1"/>
                <c:pt idx="0">
                  <c:v>0</c:v>
                </c:pt>
              </c:numCache>
            </c:numRef>
          </c:val>
          <c:extLst xmlns:c16r2="http://schemas.microsoft.com/office/drawing/2015/06/chart">
            <c:ext xmlns:c16="http://schemas.microsoft.com/office/drawing/2014/chart" uri="{C3380CC4-5D6E-409C-BE32-E72D297353CC}">
              <c16:uniqueId val="{00000012-D77D-4AB7-8F53-1ACA57809BF6}"/>
            </c:ext>
          </c:extLst>
        </c:ser>
        <c:dLbls/>
        <c:firstSliceAng val="291"/>
      </c:pieChart>
    </c:plotArea>
    <c:plotVisOnly val="1"/>
    <c:dispBlanksAs val="zero"/>
  </c:chart>
  <c:txPr>
    <a:bodyPr/>
    <a:lstStyle/>
    <a:p>
      <a:pPr>
        <a:defRPr sz="1100">
          <a:solidFill>
            <a:srgbClr val="0070C0"/>
          </a:solidFill>
        </a:defRPr>
      </a:pPr>
      <a:endParaRPr lang="en-US"/>
    </a:p>
  </c:txPr>
  <c:externalData r:id="rId2"/>
  <c:userShapes r:id="rId3"/>
</c:chartSpace>
</file>

<file path=ppt/charts/chart12.xml><?xml version="1.0" encoding="utf-8"?>
<c:chartSpace xmlns:c="http://schemas.openxmlformats.org/drawingml/2006/chart" xmlns:a="http://schemas.openxmlformats.org/drawingml/2006/main" xmlns:r="http://schemas.openxmlformats.org/officeDocument/2006/relationships">
  <c:lang val="en-NZ"/>
  <c:chart>
    <c:title>
      <c:tx>
        <c:rich>
          <a:bodyPr/>
          <a:lstStyle/>
          <a:p>
            <a:pPr>
              <a:defRPr/>
            </a:pPr>
            <a:r>
              <a:rPr lang="en-US"/>
              <a:t>Profits and other investment income leaving New Zealand</a:t>
            </a:r>
          </a:p>
        </c:rich>
      </c:tx>
    </c:title>
    <c:plotArea>
      <c:layout>
        <c:manualLayout>
          <c:layoutTarget val="inner"/>
          <c:xMode val="edge"/>
          <c:yMode val="edge"/>
          <c:x val="9.3671952977708778E-2"/>
          <c:y val="0.15530741141408366"/>
          <c:w val="0.80978500926820762"/>
          <c:h val="0.6837248264341762"/>
        </c:manualLayout>
      </c:layout>
      <c:lineChart>
        <c:grouping val="standard"/>
        <c:ser>
          <c:idx val="2"/>
          <c:order val="0"/>
          <c:tx>
            <c:strRef>
              <c:f>'Investment income'!$D$1</c:f>
              <c:strCache>
                <c:ptCount val="1"/>
                <c:pt idx="0">
                  <c:v>Total Investment Income</c:v>
                </c:pt>
              </c:strCache>
            </c:strRef>
          </c:tx>
          <c:spPr>
            <a:ln>
              <a:solidFill>
                <a:srgbClr val="FF0000"/>
              </a:solidFill>
            </a:ln>
          </c:spPr>
          <c:marker>
            <c:symbol val="none"/>
          </c:marker>
          <c:cat>
            <c:numRef>
              <c:f>'Investment income'!$A$2:$A$32</c:f>
              <c:numCache>
                <c:formatCode>General</c:formatCode>
                <c:ptCount val="31"/>
                <c:pt idx="0">
                  <c:v>1989</c:v>
                </c:pt>
                <c:pt idx="1">
                  <c:v>1990</c:v>
                </c:pt>
                <c:pt idx="2">
                  <c:v>1991</c:v>
                </c:pt>
                <c:pt idx="3">
                  <c:v>1992</c:v>
                </c:pt>
                <c:pt idx="4">
                  <c:v>1993</c:v>
                </c:pt>
                <c:pt idx="5">
                  <c:v>1994</c:v>
                </c:pt>
                <c:pt idx="6">
                  <c:v>1995</c:v>
                </c:pt>
                <c:pt idx="7">
                  <c:v>1996</c:v>
                </c:pt>
                <c:pt idx="8">
                  <c:v>1997</c:v>
                </c:pt>
                <c:pt idx="9">
                  <c:v>1998</c:v>
                </c:pt>
                <c:pt idx="10">
                  <c:v>1999</c:v>
                </c:pt>
                <c:pt idx="11">
                  <c:v>2000</c:v>
                </c:pt>
                <c:pt idx="12">
                  <c:v>2001</c:v>
                </c:pt>
                <c:pt idx="13">
                  <c:v>2002</c:v>
                </c:pt>
                <c:pt idx="14">
                  <c:v>2003</c:v>
                </c:pt>
                <c:pt idx="15">
                  <c:v>2004</c:v>
                </c:pt>
                <c:pt idx="16">
                  <c:v>2005</c:v>
                </c:pt>
                <c:pt idx="17">
                  <c:v>2006</c:v>
                </c:pt>
                <c:pt idx="18">
                  <c:v>2007</c:v>
                </c:pt>
                <c:pt idx="19">
                  <c:v>2008</c:v>
                </c:pt>
                <c:pt idx="20">
                  <c:v>2009</c:v>
                </c:pt>
                <c:pt idx="21">
                  <c:v>2010</c:v>
                </c:pt>
                <c:pt idx="22">
                  <c:v>2011</c:v>
                </c:pt>
                <c:pt idx="23">
                  <c:v>2012</c:v>
                </c:pt>
                <c:pt idx="24">
                  <c:v>2013</c:v>
                </c:pt>
                <c:pt idx="25">
                  <c:v>2014</c:v>
                </c:pt>
                <c:pt idx="26">
                  <c:v>2015</c:v>
                </c:pt>
                <c:pt idx="27">
                  <c:v>2016</c:v>
                </c:pt>
                <c:pt idx="28">
                  <c:v>2017</c:v>
                </c:pt>
                <c:pt idx="29">
                  <c:v>2018</c:v>
                </c:pt>
                <c:pt idx="30">
                  <c:v>2019</c:v>
                </c:pt>
              </c:numCache>
            </c:numRef>
          </c:cat>
          <c:val>
            <c:numRef>
              <c:f>'Investment income'!$D$2:$D$32</c:f>
              <c:numCache>
                <c:formatCode>#,##0</c:formatCode>
                <c:ptCount val="31"/>
                <c:pt idx="0">
                  <c:v>3836</c:v>
                </c:pt>
                <c:pt idx="1">
                  <c:v>3965</c:v>
                </c:pt>
                <c:pt idx="2">
                  <c:v>4644</c:v>
                </c:pt>
                <c:pt idx="3">
                  <c:v>5008</c:v>
                </c:pt>
                <c:pt idx="4">
                  <c:v>4760</c:v>
                </c:pt>
                <c:pt idx="5">
                  <c:v>6387</c:v>
                </c:pt>
                <c:pt idx="6">
                  <c:v>7323</c:v>
                </c:pt>
                <c:pt idx="7">
                  <c:v>8718</c:v>
                </c:pt>
                <c:pt idx="8">
                  <c:v>9760</c:v>
                </c:pt>
                <c:pt idx="9">
                  <c:v>9467</c:v>
                </c:pt>
                <c:pt idx="10">
                  <c:v>9387</c:v>
                </c:pt>
                <c:pt idx="11">
                  <c:v>10773</c:v>
                </c:pt>
                <c:pt idx="12">
                  <c:v>10486</c:v>
                </c:pt>
                <c:pt idx="13">
                  <c:v>10484</c:v>
                </c:pt>
                <c:pt idx="14">
                  <c:v>11433</c:v>
                </c:pt>
                <c:pt idx="15">
                  <c:v>11737</c:v>
                </c:pt>
                <c:pt idx="16">
                  <c:v>14175</c:v>
                </c:pt>
                <c:pt idx="17">
                  <c:v>15658</c:v>
                </c:pt>
                <c:pt idx="18">
                  <c:v>17702</c:v>
                </c:pt>
                <c:pt idx="19">
                  <c:v>20267</c:v>
                </c:pt>
                <c:pt idx="20">
                  <c:v>19550</c:v>
                </c:pt>
                <c:pt idx="21">
                  <c:v>13227</c:v>
                </c:pt>
                <c:pt idx="22">
                  <c:v>15526</c:v>
                </c:pt>
                <c:pt idx="23">
                  <c:v>15955</c:v>
                </c:pt>
                <c:pt idx="24">
                  <c:v>15690</c:v>
                </c:pt>
                <c:pt idx="25">
                  <c:v>16093</c:v>
                </c:pt>
                <c:pt idx="26">
                  <c:v>16788</c:v>
                </c:pt>
                <c:pt idx="27">
                  <c:v>16347</c:v>
                </c:pt>
                <c:pt idx="28">
                  <c:v>16752</c:v>
                </c:pt>
                <c:pt idx="29">
                  <c:v>19079</c:v>
                </c:pt>
                <c:pt idx="30">
                  <c:v>19746</c:v>
                </c:pt>
              </c:numCache>
            </c:numRef>
          </c:val>
          <c:extLst xmlns:c16r2="http://schemas.microsoft.com/office/drawing/2015/06/chart">
            <c:ext xmlns:c16="http://schemas.microsoft.com/office/drawing/2014/chart" uri="{C3380CC4-5D6E-409C-BE32-E72D297353CC}">
              <c16:uniqueId val="{00000000-4351-4CAD-9E5B-53B5D8143AE5}"/>
            </c:ext>
          </c:extLst>
        </c:ser>
        <c:ser>
          <c:idx val="3"/>
          <c:order val="1"/>
          <c:tx>
            <c:strRef>
              <c:f>'Investment income'!$E$1</c:f>
              <c:strCache>
                <c:ptCount val="1"/>
                <c:pt idx="0">
                  <c:v>Exports of Dairy and Forest products</c:v>
                </c:pt>
              </c:strCache>
            </c:strRef>
          </c:tx>
          <c:spPr>
            <a:ln>
              <a:solidFill>
                <a:schemeClr val="tx1">
                  <a:lumMod val="50000"/>
                  <a:lumOff val="50000"/>
                </a:schemeClr>
              </a:solidFill>
              <a:prstDash val="sysDash"/>
            </a:ln>
          </c:spPr>
          <c:marker>
            <c:symbol val="none"/>
          </c:marker>
          <c:cat>
            <c:numRef>
              <c:f>'Investment income'!$A$2:$A$32</c:f>
              <c:numCache>
                <c:formatCode>General</c:formatCode>
                <c:ptCount val="31"/>
                <c:pt idx="0">
                  <c:v>1989</c:v>
                </c:pt>
                <c:pt idx="1">
                  <c:v>1990</c:v>
                </c:pt>
                <c:pt idx="2">
                  <c:v>1991</c:v>
                </c:pt>
                <c:pt idx="3">
                  <c:v>1992</c:v>
                </c:pt>
                <c:pt idx="4">
                  <c:v>1993</c:v>
                </c:pt>
                <c:pt idx="5">
                  <c:v>1994</c:v>
                </c:pt>
                <c:pt idx="6">
                  <c:v>1995</c:v>
                </c:pt>
                <c:pt idx="7">
                  <c:v>1996</c:v>
                </c:pt>
                <c:pt idx="8">
                  <c:v>1997</c:v>
                </c:pt>
                <c:pt idx="9">
                  <c:v>1998</c:v>
                </c:pt>
                <c:pt idx="10">
                  <c:v>1999</c:v>
                </c:pt>
                <c:pt idx="11">
                  <c:v>2000</c:v>
                </c:pt>
                <c:pt idx="12">
                  <c:v>2001</c:v>
                </c:pt>
                <c:pt idx="13">
                  <c:v>2002</c:v>
                </c:pt>
                <c:pt idx="14">
                  <c:v>2003</c:v>
                </c:pt>
                <c:pt idx="15">
                  <c:v>2004</c:v>
                </c:pt>
                <c:pt idx="16">
                  <c:v>2005</c:v>
                </c:pt>
                <c:pt idx="17">
                  <c:v>2006</c:v>
                </c:pt>
                <c:pt idx="18">
                  <c:v>2007</c:v>
                </c:pt>
                <c:pt idx="19">
                  <c:v>2008</c:v>
                </c:pt>
                <c:pt idx="20">
                  <c:v>2009</c:v>
                </c:pt>
                <c:pt idx="21">
                  <c:v>2010</c:v>
                </c:pt>
                <c:pt idx="22">
                  <c:v>2011</c:v>
                </c:pt>
                <c:pt idx="23">
                  <c:v>2012</c:v>
                </c:pt>
                <c:pt idx="24">
                  <c:v>2013</c:v>
                </c:pt>
                <c:pt idx="25">
                  <c:v>2014</c:v>
                </c:pt>
                <c:pt idx="26">
                  <c:v>2015</c:v>
                </c:pt>
                <c:pt idx="27">
                  <c:v>2016</c:v>
                </c:pt>
                <c:pt idx="28">
                  <c:v>2017</c:v>
                </c:pt>
                <c:pt idx="29">
                  <c:v>2018</c:v>
                </c:pt>
                <c:pt idx="30">
                  <c:v>2019</c:v>
                </c:pt>
              </c:numCache>
            </c:numRef>
          </c:cat>
          <c:val>
            <c:numRef>
              <c:f>'Investment income'!$E$2:$E$32</c:f>
              <c:numCache>
                <c:formatCode>#,##0</c:formatCode>
                <c:ptCount val="31"/>
                <c:pt idx="0">
                  <c:v>2917.02</c:v>
                </c:pt>
                <c:pt idx="1">
                  <c:v>3159.9090000000001</c:v>
                </c:pt>
                <c:pt idx="2">
                  <c:v>3663.4780000000001</c:v>
                </c:pt>
                <c:pt idx="3">
                  <c:v>3956.5219999999999</c:v>
                </c:pt>
                <c:pt idx="4">
                  <c:v>4703.0570000000016</c:v>
                </c:pt>
                <c:pt idx="5">
                  <c:v>5269.3610000000017</c:v>
                </c:pt>
                <c:pt idx="6">
                  <c:v>5312.5230000000001</c:v>
                </c:pt>
                <c:pt idx="7">
                  <c:v>5424.2550000000001</c:v>
                </c:pt>
                <c:pt idx="8">
                  <c:v>5742.3920000000007</c:v>
                </c:pt>
                <c:pt idx="9">
                  <c:v>6048.5440000000008</c:v>
                </c:pt>
                <c:pt idx="10">
                  <c:v>6260.8200000000006</c:v>
                </c:pt>
                <c:pt idx="11">
                  <c:v>6627.9439999999995</c:v>
                </c:pt>
                <c:pt idx="12">
                  <c:v>8735.1309999999976</c:v>
                </c:pt>
                <c:pt idx="13">
                  <c:v>9768.3629999999957</c:v>
                </c:pt>
                <c:pt idx="14">
                  <c:v>8545.887999999999</c:v>
                </c:pt>
                <c:pt idx="15">
                  <c:v>7971.3890000000001</c:v>
                </c:pt>
                <c:pt idx="16">
                  <c:v>8180.7739999999994</c:v>
                </c:pt>
                <c:pt idx="17">
                  <c:v>8364.6430000000018</c:v>
                </c:pt>
                <c:pt idx="18">
                  <c:v>9992.2520000000004</c:v>
                </c:pt>
                <c:pt idx="19">
                  <c:v>11766.18</c:v>
                </c:pt>
                <c:pt idx="20">
                  <c:v>12409.266</c:v>
                </c:pt>
                <c:pt idx="21">
                  <c:v>11882.924000000003</c:v>
                </c:pt>
                <c:pt idx="22">
                  <c:v>15278.79</c:v>
                </c:pt>
                <c:pt idx="23">
                  <c:v>16225.212000000001</c:v>
                </c:pt>
                <c:pt idx="24">
                  <c:v>15803.53</c:v>
                </c:pt>
                <c:pt idx="25">
                  <c:v>20050.898999999998</c:v>
                </c:pt>
                <c:pt idx="26">
                  <c:v>17658.097000000005</c:v>
                </c:pt>
                <c:pt idx="27">
                  <c:v>16118.385999999999</c:v>
                </c:pt>
                <c:pt idx="28">
                  <c:v>16839.323</c:v>
                </c:pt>
                <c:pt idx="29">
                  <c:v>20300.725999999999</c:v>
                </c:pt>
                <c:pt idx="30">
                  <c:v>21544.798999999999</c:v>
                </c:pt>
              </c:numCache>
            </c:numRef>
          </c:val>
          <c:extLst xmlns:c16r2="http://schemas.microsoft.com/office/drawing/2015/06/chart">
            <c:ext xmlns:c16="http://schemas.microsoft.com/office/drawing/2014/chart" uri="{C3380CC4-5D6E-409C-BE32-E72D297353CC}">
              <c16:uniqueId val="{00000001-4351-4CAD-9E5B-53B5D8143AE5}"/>
            </c:ext>
          </c:extLst>
        </c:ser>
        <c:ser>
          <c:idx val="0"/>
          <c:order val="2"/>
          <c:tx>
            <c:strRef>
              <c:f>'Investment income'!$B$1</c:f>
              <c:strCache>
                <c:ptCount val="1"/>
                <c:pt idx="0">
                  <c:v>Profits of overseas owned companies</c:v>
                </c:pt>
              </c:strCache>
            </c:strRef>
          </c:tx>
          <c:spPr>
            <a:ln>
              <a:solidFill>
                <a:srgbClr val="C00000"/>
              </a:solidFill>
            </a:ln>
          </c:spPr>
          <c:marker>
            <c:symbol val="none"/>
          </c:marker>
          <c:cat>
            <c:numRef>
              <c:f>'Investment income'!$A$2:$A$32</c:f>
              <c:numCache>
                <c:formatCode>General</c:formatCode>
                <c:ptCount val="31"/>
                <c:pt idx="0">
                  <c:v>1989</c:v>
                </c:pt>
                <c:pt idx="1">
                  <c:v>1990</c:v>
                </c:pt>
                <c:pt idx="2">
                  <c:v>1991</c:v>
                </c:pt>
                <c:pt idx="3">
                  <c:v>1992</c:v>
                </c:pt>
                <c:pt idx="4">
                  <c:v>1993</c:v>
                </c:pt>
                <c:pt idx="5">
                  <c:v>1994</c:v>
                </c:pt>
                <c:pt idx="6">
                  <c:v>1995</c:v>
                </c:pt>
                <c:pt idx="7">
                  <c:v>1996</c:v>
                </c:pt>
                <c:pt idx="8">
                  <c:v>1997</c:v>
                </c:pt>
                <c:pt idx="9">
                  <c:v>1998</c:v>
                </c:pt>
                <c:pt idx="10">
                  <c:v>1999</c:v>
                </c:pt>
                <c:pt idx="11">
                  <c:v>2000</c:v>
                </c:pt>
                <c:pt idx="12">
                  <c:v>2001</c:v>
                </c:pt>
                <c:pt idx="13">
                  <c:v>2002</c:v>
                </c:pt>
                <c:pt idx="14">
                  <c:v>2003</c:v>
                </c:pt>
                <c:pt idx="15">
                  <c:v>2004</c:v>
                </c:pt>
                <c:pt idx="16">
                  <c:v>2005</c:v>
                </c:pt>
                <c:pt idx="17">
                  <c:v>2006</c:v>
                </c:pt>
                <c:pt idx="18">
                  <c:v>2007</c:v>
                </c:pt>
                <c:pt idx="19">
                  <c:v>2008</c:v>
                </c:pt>
                <c:pt idx="20">
                  <c:v>2009</c:v>
                </c:pt>
                <c:pt idx="21">
                  <c:v>2010</c:v>
                </c:pt>
                <c:pt idx="22">
                  <c:v>2011</c:v>
                </c:pt>
                <c:pt idx="23">
                  <c:v>2012</c:v>
                </c:pt>
                <c:pt idx="24">
                  <c:v>2013</c:v>
                </c:pt>
                <c:pt idx="25">
                  <c:v>2014</c:v>
                </c:pt>
                <c:pt idx="26">
                  <c:v>2015</c:v>
                </c:pt>
                <c:pt idx="27">
                  <c:v>2016</c:v>
                </c:pt>
                <c:pt idx="28">
                  <c:v>2017</c:v>
                </c:pt>
                <c:pt idx="29">
                  <c:v>2018</c:v>
                </c:pt>
                <c:pt idx="30">
                  <c:v>2019</c:v>
                </c:pt>
              </c:numCache>
            </c:numRef>
          </c:cat>
          <c:val>
            <c:numRef>
              <c:f>'Investment income'!$B$2:$B$32</c:f>
              <c:numCache>
                <c:formatCode>#,##0</c:formatCode>
                <c:ptCount val="31"/>
                <c:pt idx="0">
                  <c:v>516</c:v>
                </c:pt>
                <c:pt idx="1">
                  <c:v>608</c:v>
                </c:pt>
                <c:pt idx="2">
                  <c:v>180</c:v>
                </c:pt>
                <c:pt idx="3">
                  <c:v>1143</c:v>
                </c:pt>
                <c:pt idx="4">
                  <c:v>1063</c:v>
                </c:pt>
                <c:pt idx="5">
                  <c:v>3011</c:v>
                </c:pt>
                <c:pt idx="6">
                  <c:v>3540</c:v>
                </c:pt>
                <c:pt idx="7">
                  <c:v>4590</c:v>
                </c:pt>
                <c:pt idx="8">
                  <c:v>4759</c:v>
                </c:pt>
                <c:pt idx="9">
                  <c:v>4441</c:v>
                </c:pt>
                <c:pt idx="10">
                  <c:v>4138</c:v>
                </c:pt>
                <c:pt idx="11">
                  <c:v>5524</c:v>
                </c:pt>
                <c:pt idx="12">
                  <c:v>4125</c:v>
                </c:pt>
                <c:pt idx="13">
                  <c:v>4499</c:v>
                </c:pt>
                <c:pt idx="14">
                  <c:v>5295</c:v>
                </c:pt>
                <c:pt idx="15">
                  <c:v>5845</c:v>
                </c:pt>
                <c:pt idx="16">
                  <c:v>6906</c:v>
                </c:pt>
                <c:pt idx="17">
                  <c:v>7113</c:v>
                </c:pt>
                <c:pt idx="18">
                  <c:v>7468</c:v>
                </c:pt>
                <c:pt idx="19">
                  <c:v>8273</c:v>
                </c:pt>
                <c:pt idx="20">
                  <c:v>8010</c:v>
                </c:pt>
                <c:pt idx="21">
                  <c:v>5624</c:v>
                </c:pt>
                <c:pt idx="22">
                  <c:v>7233</c:v>
                </c:pt>
                <c:pt idx="23">
                  <c:v>7818</c:v>
                </c:pt>
                <c:pt idx="24">
                  <c:v>8146</c:v>
                </c:pt>
                <c:pt idx="25">
                  <c:v>8772</c:v>
                </c:pt>
                <c:pt idx="26">
                  <c:v>8965</c:v>
                </c:pt>
                <c:pt idx="27">
                  <c:v>8338</c:v>
                </c:pt>
                <c:pt idx="28">
                  <c:v>8918</c:v>
                </c:pt>
                <c:pt idx="29">
                  <c:v>10248</c:v>
                </c:pt>
                <c:pt idx="30">
                  <c:v>10337</c:v>
                </c:pt>
              </c:numCache>
            </c:numRef>
          </c:val>
          <c:extLst xmlns:c16r2="http://schemas.microsoft.com/office/drawing/2015/06/chart">
            <c:ext xmlns:c16="http://schemas.microsoft.com/office/drawing/2014/chart" uri="{C3380CC4-5D6E-409C-BE32-E72D297353CC}">
              <c16:uniqueId val="{00000002-4351-4CAD-9E5B-53B5D8143AE5}"/>
            </c:ext>
          </c:extLst>
        </c:ser>
        <c:ser>
          <c:idx val="1"/>
          <c:order val="3"/>
          <c:tx>
            <c:strRef>
              <c:f>'Investment income'!$C$1</c:f>
              <c:strCache>
                <c:ptCount val="1"/>
                <c:pt idx="0">
                  <c:v>Exports of Milk Powder plus Seafood</c:v>
                </c:pt>
              </c:strCache>
            </c:strRef>
          </c:tx>
          <c:spPr>
            <a:ln>
              <a:solidFill>
                <a:schemeClr val="tx1">
                  <a:lumMod val="50000"/>
                  <a:lumOff val="50000"/>
                </a:schemeClr>
              </a:solidFill>
              <a:prstDash val="sysDot"/>
            </a:ln>
          </c:spPr>
          <c:marker>
            <c:symbol val="none"/>
          </c:marker>
          <c:cat>
            <c:numRef>
              <c:f>'Investment income'!$A$2:$A$32</c:f>
              <c:numCache>
                <c:formatCode>General</c:formatCode>
                <c:ptCount val="31"/>
                <c:pt idx="0">
                  <c:v>1989</c:v>
                </c:pt>
                <c:pt idx="1">
                  <c:v>1990</c:v>
                </c:pt>
                <c:pt idx="2">
                  <c:v>1991</c:v>
                </c:pt>
                <c:pt idx="3">
                  <c:v>1992</c:v>
                </c:pt>
                <c:pt idx="4">
                  <c:v>1993</c:v>
                </c:pt>
                <c:pt idx="5">
                  <c:v>1994</c:v>
                </c:pt>
                <c:pt idx="6">
                  <c:v>1995</c:v>
                </c:pt>
                <c:pt idx="7">
                  <c:v>1996</c:v>
                </c:pt>
                <c:pt idx="8">
                  <c:v>1997</c:v>
                </c:pt>
                <c:pt idx="9">
                  <c:v>1998</c:v>
                </c:pt>
                <c:pt idx="10">
                  <c:v>1999</c:v>
                </c:pt>
                <c:pt idx="11">
                  <c:v>2000</c:v>
                </c:pt>
                <c:pt idx="12">
                  <c:v>2001</c:v>
                </c:pt>
                <c:pt idx="13">
                  <c:v>2002</c:v>
                </c:pt>
                <c:pt idx="14">
                  <c:v>2003</c:v>
                </c:pt>
                <c:pt idx="15">
                  <c:v>2004</c:v>
                </c:pt>
                <c:pt idx="16">
                  <c:v>2005</c:v>
                </c:pt>
                <c:pt idx="17">
                  <c:v>2006</c:v>
                </c:pt>
                <c:pt idx="18">
                  <c:v>2007</c:v>
                </c:pt>
                <c:pt idx="19">
                  <c:v>2008</c:v>
                </c:pt>
                <c:pt idx="20">
                  <c:v>2009</c:v>
                </c:pt>
                <c:pt idx="21">
                  <c:v>2010</c:v>
                </c:pt>
                <c:pt idx="22">
                  <c:v>2011</c:v>
                </c:pt>
                <c:pt idx="23">
                  <c:v>2012</c:v>
                </c:pt>
                <c:pt idx="24">
                  <c:v>2013</c:v>
                </c:pt>
                <c:pt idx="25">
                  <c:v>2014</c:v>
                </c:pt>
                <c:pt idx="26">
                  <c:v>2015</c:v>
                </c:pt>
                <c:pt idx="27">
                  <c:v>2016</c:v>
                </c:pt>
                <c:pt idx="28">
                  <c:v>2017</c:v>
                </c:pt>
                <c:pt idx="29">
                  <c:v>2018</c:v>
                </c:pt>
                <c:pt idx="30">
                  <c:v>2019</c:v>
                </c:pt>
              </c:numCache>
            </c:numRef>
          </c:cat>
          <c:val>
            <c:numRef>
              <c:f>'Investment income'!$C$2:$C$32</c:f>
              <c:numCache>
                <c:formatCode>#,##0</c:formatCode>
                <c:ptCount val="31"/>
                <c:pt idx="0">
                  <c:v>1537.855</c:v>
                </c:pt>
                <c:pt idx="1">
                  <c:v>1637.616</c:v>
                </c:pt>
                <c:pt idx="2">
                  <c:v>1907.348</c:v>
                </c:pt>
                <c:pt idx="3">
                  <c:v>2102.1959999999999</c:v>
                </c:pt>
                <c:pt idx="4">
                  <c:v>2438.3180000000002</c:v>
                </c:pt>
                <c:pt idx="5">
                  <c:v>2427.297</c:v>
                </c:pt>
                <c:pt idx="6">
                  <c:v>2515.098</c:v>
                </c:pt>
                <c:pt idx="7">
                  <c:v>2431.884</c:v>
                </c:pt>
                <c:pt idx="8">
                  <c:v>2756.1219999999998</c:v>
                </c:pt>
                <c:pt idx="9">
                  <c:v>2796.8960000000002</c:v>
                </c:pt>
                <c:pt idx="10">
                  <c:v>2976.5650000000001</c:v>
                </c:pt>
                <c:pt idx="11">
                  <c:v>2948.04</c:v>
                </c:pt>
                <c:pt idx="12">
                  <c:v>4058.7719999999999</c:v>
                </c:pt>
                <c:pt idx="13">
                  <c:v>4932.1180000000004</c:v>
                </c:pt>
                <c:pt idx="14">
                  <c:v>4028.2619999999997</c:v>
                </c:pt>
                <c:pt idx="15">
                  <c:v>3837.2859999999996</c:v>
                </c:pt>
                <c:pt idx="16">
                  <c:v>3778.6970000000001</c:v>
                </c:pt>
                <c:pt idx="17">
                  <c:v>3882.0340000000001</c:v>
                </c:pt>
                <c:pt idx="18">
                  <c:v>4683.991</c:v>
                </c:pt>
                <c:pt idx="19">
                  <c:v>5907.0779999999995</c:v>
                </c:pt>
                <c:pt idx="20">
                  <c:v>6033.6080000000002</c:v>
                </c:pt>
                <c:pt idx="21">
                  <c:v>5906.8240000000014</c:v>
                </c:pt>
                <c:pt idx="22">
                  <c:v>7783.8450000000003</c:v>
                </c:pt>
                <c:pt idx="23">
                  <c:v>8478.5409999999974</c:v>
                </c:pt>
                <c:pt idx="24">
                  <c:v>8503.348</c:v>
                </c:pt>
                <c:pt idx="25">
                  <c:v>11398.473</c:v>
                </c:pt>
                <c:pt idx="26">
                  <c:v>9438.259</c:v>
                </c:pt>
                <c:pt idx="27">
                  <c:v>7696.4309999999996</c:v>
                </c:pt>
                <c:pt idx="28">
                  <c:v>7743.1940000000004</c:v>
                </c:pt>
                <c:pt idx="29">
                  <c:v>9008.2960000000003</c:v>
                </c:pt>
                <c:pt idx="30">
                  <c:v>9399.11</c:v>
                </c:pt>
              </c:numCache>
            </c:numRef>
          </c:val>
          <c:extLst xmlns:c16r2="http://schemas.microsoft.com/office/drawing/2015/06/chart">
            <c:ext xmlns:c16="http://schemas.microsoft.com/office/drawing/2014/chart" uri="{C3380CC4-5D6E-409C-BE32-E72D297353CC}">
              <c16:uniqueId val="{00000003-4351-4CAD-9E5B-53B5D8143AE5}"/>
            </c:ext>
          </c:extLst>
        </c:ser>
        <c:dLbls/>
        <c:marker val="1"/>
        <c:axId val="178725632"/>
        <c:axId val="178727168"/>
      </c:lineChart>
      <c:catAx>
        <c:axId val="178725632"/>
        <c:scaling>
          <c:orientation val="minMax"/>
        </c:scaling>
        <c:axPos val="b"/>
        <c:numFmt formatCode="General" sourceLinked="1"/>
        <c:tickLblPos val="nextTo"/>
        <c:txPr>
          <a:bodyPr/>
          <a:lstStyle/>
          <a:p>
            <a:pPr>
              <a:defRPr sz="1200"/>
            </a:pPr>
            <a:endParaRPr lang="en-US"/>
          </a:p>
        </c:txPr>
        <c:crossAx val="178727168"/>
        <c:crosses val="autoZero"/>
        <c:auto val="1"/>
        <c:lblAlgn val="ctr"/>
        <c:lblOffset val="100"/>
      </c:catAx>
      <c:valAx>
        <c:axId val="178727168"/>
        <c:scaling>
          <c:orientation val="minMax"/>
          <c:max val="22500"/>
          <c:min val="0"/>
        </c:scaling>
        <c:axPos val="l"/>
        <c:majorGridlines/>
        <c:title>
          <c:tx>
            <c:rich>
              <a:bodyPr rot="0" vert="horz"/>
              <a:lstStyle/>
              <a:p>
                <a:pPr>
                  <a:defRPr sz="1200"/>
                </a:pPr>
                <a:r>
                  <a:rPr lang="en-US" sz="1200"/>
                  <a:t>$ million</a:t>
                </a:r>
              </a:p>
            </c:rich>
          </c:tx>
          <c:layout>
            <c:manualLayout>
              <c:xMode val="edge"/>
              <c:yMode val="edge"/>
              <c:x val="1.7853261300083967E-2"/>
              <c:y val="4.8378264069421743E-2"/>
            </c:manualLayout>
          </c:layout>
        </c:title>
        <c:numFmt formatCode="#,##0_ ;[Red]\-#,##0\ " sourceLinked="0"/>
        <c:tickLblPos val="nextTo"/>
        <c:txPr>
          <a:bodyPr/>
          <a:lstStyle/>
          <a:p>
            <a:pPr>
              <a:defRPr sz="1200"/>
            </a:pPr>
            <a:endParaRPr lang="en-US"/>
          </a:p>
        </c:txPr>
        <c:crossAx val="178725632"/>
        <c:crosses val="autoZero"/>
        <c:crossBetween val="between"/>
        <c:majorUnit val="2500"/>
      </c:valAx>
    </c:plotArea>
    <c:legend>
      <c:legendPos val="r"/>
      <c:layout>
        <c:manualLayout>
          <c:xMode val="edge"/>
          <c:yMode val="edge"/>
          <c:x val="0.1080122731137481"/>
          <c:y val="0.17028596402981797"/>
          <c:w val="0.42093489473908574"/>
          <c:h val="0.22256915153143811"/>
        </c:manualLayout>
      </c:layout>
      <c:spPr>
        <a:solidFill>
          <a:schemeClr val="bg1"/>
        </a:solidFill>
        <a:ln>
          <a:solidFill>
            <a:schemeClr val="tx1">
              <a:lumMod val="50000"/>
              <a:lumOff val="50000"/>
            </a:schemeClr>
          </a:solidFill>
        </a:ln>
      </c:spPr>
      <c:txPr>
        <a:bodyPr/>
        <a:lstStyle/>
        <a:p>
          <a:pPr>
            <a:defRPr sz="1200"/>
          </a:pPr>
          <a:endParaRPr lang="en-US"/>
        </a:p>
      </c:txPr>
    </c:legend>
    <c:plotVisOnly val="1"/>
    <c:dispBlanksAs val="gap"/>
  </c:chart>
  <c:txPr>
    <a:bodyPr/>
    <a:lstStyle/>
    <a:p>
      <a:pPr>
        <a:defRPr>
          <a:solidFill>
            <a:srgbClr val="0070C0"/>
          </a:solidFill>
        </a:defRPr>
      </a:pPr>
      <a:endParaRPr lang="en-US"/>
    </a:p>
  </c:txPr>
  <c:externalData r:id="rId1"/>
</c:chartSpace>
</file>

<file path=ppt/charts/chart13.xml><?xml version="1.0" encoding="utf-8"?>
<c:chartSpace xmlns:c="http://schemas.openxmlformats.org/drawingml/2006/chart" xmlns:a="http://schemas.openxmlformats.org/drawingml/2006/main" xmlns:r="http://schemas.openxmlformats.org/officeDocument/2006/relationships">
  <c:lang val="en-NZ"/>
  <c:clrMapOvr bg1="lt1" tx1="dk1" bg2="lt2" tx2="dk2" accent1="accent1" accent2="accent2" accent3="accent3" accent4="accent4" accent5="accent5" accent6="accent6" hlink="hlink" folHlink="folHlink"/>
  <c:chart>
    <c:title>
      <c:tx>
        <c:rich>
          <a:bodyPr/>
          <a:lstStyle/>
          <a:p>
            <a:pPr>
              <a:defRPr sz="1800"/>
            </a:pPr>
            <a:r>
              <a:rPr lang="en-US" sz="1800"/>
              <a:t>Investment income and the current account deficit</a:t>
            </a:r>
          </a:p>
        </c:rich>
      </c:tx>
    </c:title>
    <c:plotArea>
      <c:layout>
        <c:manualLayout>
          <c:layoutTarget val="inner"/>
          <c:xMode val="edge"/>
          <c:yMode val="edge"/>
          <c:x val="8.5251627673081656E-2"/>
          <c:y val="0.12858706285655019"/>
          <c:w val="0.87023319063936933"/>
          <c:h val="0.83113180346572213"/>
        </c:manualLayout>
      </c:layout>
      <c:areaChart>
        <c:grouping val="standard"/>
        <c:ser>
          <c:idx val="2"/>
          <c:order val="1"/>
          <c:tx>
            <c:strRef>
              <c:f>'Investment income'!$H$1</c:f>
              <c:strCache>
                <c:ptCount val="1"/>
                <c:pt idx="0">
                  <c:v>Banking income contribution to current account deficit</c:v>
                </c:pt>
              </c:strCache>
            </c:strRef>
          </c:tx>
          <c:spPr>
            <a:solidFill>
              <a:schemeClr val="accent6">
                <a:lumMod val="75000"/>
              </a:schemeClr>
            </a:solidFill>
          </c:spPr>
          <c:cat>
            <c:numRef>
              <c:f>'Investment income'!$A$2:$A$32</c:f>
              <c:numCache>
                <c:formatCode>General</c:formatCode>
                <c:ptCount val="31"/>
                <c:pt idx="0">
                  <c:v>1989</c:v>
                </c:pt>
                <c:pt idx="1">
                  <c:v>1990</c:v>
                </c:pt>
                <c:pt idx="2">
                  <c:v>1991</c:v>
                </c:pt>
                <c:pt idx="3">
                  <c:v>1992</c:v>
                </c:pt>
                <c:pt idx="4">
                  <c:v>1993</c:v>
                </c:pt>
                <c:pt idx="5">
                  <c:v>1994</c:v>
                </c:pt>
                <c:pt idx="6">
                  <c:v>1995</c:v>
                </c:pt>
                <c:pt idx="7">
                  <c:v>1996</c:v>
                </c:pt>
                <c:pt idx="8">
                  <c:v>1997</c:v>
                </c:pt>
                <c:pt idx="9">
                  <c:v>1998</c:v>
                </c:pt>
                <c:pt idx="10">
                  <c:v>1999</c:v>
                </c:pt>
                <c:pt idx="11">
                  <c:v>2000</c:v>
                </c:pt>
                <c:pt idx="12">
                  <c:v>2001</c:v>
                </c:pt>
                <c:pt idx="13">
                  <c:v>2002</c:v>
                </c:pt>
                <c:pt idx="14">
                  <c:v>2003</c:v>
                </c:pt>
                <c:pt idx="15">
                  <c:v>2004</c:v>
                </c:pt>
                <c:pt idx="16">
                  <c:v>2005</c:v>
                </c:pt>
                <c:pt idx="17">
                  <c:v>2006</c:v>
                </c:pt>
                <c:pt idx="18">
                  <c:v>2007</c:v>
                </c:pt>
                <c:pt idx="19">
                  <c:v>2008</c:v>
                </c:pt>
                <c:pt idx="20">
                  <c:v>2009</c:v>
                </c:pt>
                <c:pt idx="21">
                  <c:v>2010</c:v>
                </c:pt>
                <c:pt idx="22">
                  <c:v>2011</c:v>
                </c:pt>
                <c:pt idx="23">
                  <c:v>2012</c:v>
                </c:pt>
                <c:pt idx="24">
                  <c:v>2013</c:v>
                </c:pt>
                <c:pt idx="25">
                  <c:v>2014</c:v>
                </c:pt>
                <c:pt idx="26">
                  <c:v>2015</c:v>
                </c:pt>
                <c:pt idx="27">
                  <c:v>2016</c:v>
                </c:pt>
                <c:pt idx="28">
                  <c:v>2017</c:v>
                </c:pt>
                <c:pt idx="29">
                  <c:v>2018</c:v>
                </c:pt>
                <c:pt idx="30">
                  <c:v>2019</c:v>
                </c:pt>
              </c:numCache>
            </c:numRef>
          </c:cat>
          <c:val>
            <c:numRef>
              <c:f>'Investment income'!$H$2:$H$32</c:f>
              <c:numCache>
                <c:formatCode>General</c:formatCode>
                <c:ptCount val="31"/>
                <c:pt idx="12" formatCode="#,##0">
                  <c:v>-3737</c:v>
                </c:pt>
                <c:pt idx="13" formatCode="#,##0">
                  <c:v>-3513</c:v>
                </c:pt>
                <c:pt idx="14" formatCode="#,##0">
                  <c:v>-3676</c:v>
                </c:pt>
                <c:pt idx="15" formatCode="#,##0">
                  <c:v>-3605</c:v>
                </c:pt>
                <c:pt idx="16" formatCode="#,##0">
                  <c:v>-4331</c:v>
                </c:pt>
                <c:pt idx="17" formatCode="#,##0">
                  <c:v>-5523</c:v>
                </c:pt>
                <c:pt idx="18" formatCode="#,##0">
                  <c:v>-7742</c:v>
                </c:pt>
                <c:pt idx="19" formatCode="#,##0">
                  <c:v>-8727</c:v>
                </c:pt>
                <c:pt idx="20" formatCode="#,##0">
                  <c:v>-8132</c:v>
                </c:pt>
                <c:pt idx="21" formatCode="#,##0">
                  <c:v>-3671</c:v>
                </c:pt>
                <c:pt idx="22" formatCode="#,##0">
                  <c:v>-6139</c:v>
                </c:pt>
                <c:pt idx="23" formatCode="#,##0">
                  <c:v>-6975</c:v>
                </c:pt>
                <c:pt idx="24" formatCode="#,##0">
                  <c:v>-6493</c:v>
                </c:pt>
                <c:pt idx="25" formatCode="#,##0">
                  <c:v>-6325</c:v>
                </c:pt>
                <c:pt idx="26" formatCode="#,##0">
                  <c:v>-6493</c:v>
                </c:pt>
                <c:pt idx="27" formatCode="#,##0">
                  <c:v>-6318</c:v>
                </c:pt>
                <c:pt idx="28" formatCode="#,##0">
                  <c:v>-6270</c:v>
                </c:pt>
                <c:pt idx="29" formatCode="#,##0">
                  <c:v>-7005</c:v>
                </c:pt>
                <c:pt idx="30" formatCode="#,##0">
                  <c:v>-7165</c:v>
                </c:pt>
              </c:numCache>
            </c:numRef>
          </c:val>
          <c:extLst xmlns:c16r2="http://schemas.microsoft.com/office/drawing/2015/06/chart">
            <c:ext xmlns:c16="http://schemas.microsoft.com/office/drawing/2014/chart" uri="{C3380CC4-5D6E-409C-BE32-E72D297353CC}">
              <c16:uniqueId val="{00000000-CC21-41E6-B127-9FFCC22DA7FF}"/>
            </c:ext>
          </c:extLst>
        </c:ser>
        <c:ser>
          <c:idx val="0"/>
          <c:order val="2"/>
          <c:tx>
            <c:strRef>
              <c:f>'Investment income'!$F$1</c:f>
              <c:strCache>
                <c:ptCount val="1"/>
                <c:pt idx="0">
                  <c:v>Deficit on Investment Income</c:v>
                </c:pt>
              </c:strCache>
            </c:strRef>
          </c:tx>
          <c:spPr>
            <a:solidFill>
              <a:schemeClr val="accent6">
                <a:lumMod val="60000"/>
                <a:lumOff val="40000"/>
                <a:alpha val="70000"/>
              </a:schemeClr>
            </a:solidFill>
          </c:spPr>
          <c:cat>
            <c:numRef>
              <c:f>'Investment income'!$A$2:$A$32</c:f>
              <c:numCache>
                <c:formatCode>General</c:formatCode>
                <c:ptCount val="31"/>
                <c:pt idx="0">
                  <c:v>1989</c:v>
                </c:pt>
                <c:pt idx="1">
                  <c:v>1990</c:v>
                </c:pt>
                <c:pt idx="2">
                  <c:v>1991</c:v>
                </c:pt>
                <c:pt idx="3">
                  <c:v>1992</c:v>
                </c:pt>
                <c:pt idx="4">
                  <c:v>1993</c:v>
                </c:pt>
                <c:pt idx="5">
                  <c:v>1994</c:v>
                </c:pt>
                <c:pt idx="6">
                  <c:v>1995</c:v>
                </c:pt>
                <c:pt idx="7">
                  <c:v>1996</c:v>
                </c:pt>
                <c:pt idx="8">
                  <c:v>1997</c:v>
                </c:pt>
                <c:pt idx="9">
                  <c:v>1998</c:v>
                </c:pt>
                <c:pt idx="10">
                  <c:v>1999</c:v>
                </c:pt>
                <c:pt idx="11">
                  <c:v>2000</c:v>
                </c:pt>
                <c:pt idx="12">
                  <c:v>2001</c:v>
                </c:pt>
                <c:pt idx="13">
                  <c:v>2002</c:v>
                </c:pt>
                <c:pt idx="14">
                  <c:v>2003</c:v>
                </c:pt>
                <c:pt idx="15">
                  <c:v>2004</c:v>
                </c:pt>
                <c:pt idx="16">
                  <c:v>2005</c:v>
                </c:pt>
                <c:pt idx="17">
                  <c:v>2006</c:v>
                </c:pt>
                <c:pt idx="18">
                  <c:v>2007</c:v>
                </c:pt>
                <c:pt idx="19">
                  <c:v>2008</c:v>
                </c:pt>
                <c:pt idx="20">
                  <c:v>2009</c:v>
                </c:pt>
                <c:pt idx="21">
                  <c:v>2010</c:v>
                </c:pt>
                <c:pt idx="22">
                  <c:v>2011</c:v>
                </c:pt>
                <c:pt idx="23">
                  <c:v>2012</c:v>
                </c:pt>
                <c:pt idx="24">
                  <c:v>2013</c:v>
                </c:pt>
                <c:pt idx="25">
                  <c:v>2014</c:v>
                </c:pt>
                <c:pt idx="26">
                  <c:v>2015</c:v>
                </c:pt>
                <c:pt idx="27">
                  <c:v>2016</c:v>
                </c:pt>
                <c:pt idx="28">
                  <c:v>2017</c:v>
                </c:pt>
                <c:pt idx="29">
                  <c:v>2018</c:v>
                </c:pt>
                <c:pt idx="30">
                  <c:v>2019</c:v>
                </c:pt>
              </c:numCache>
            </c:numRef>
          </c:cat>
          <c:val>
            <c:numRef>
              <c:f>'Investment income'!$F$2:$F$32</c:f>
              <c:numCache>
                <c:formatCode>#,##0</c:formatCode>
                <c:ptCount val="31"/>
                <c:pt idx="0">
                  <c:v>-3148</c:v>
                </c:pt>
                <c:pt idx="1">
                  <c:v>-3345</c:v>
                </c:pt>
                <c:pt idx="2">
                  <c:v>-3174</c:v>
                </c:pt>
                <c:pt idx="3">
                  <c:v>-5111</c:v>
                </c:pt>
                <c:pt idx="4">
                  <c:v>-5068</c:v>
                </c:pt>
                <c:pt idx="5">
                  <c:v>-6091</c:v>
                </c:pt>
                <c:pt idx="6">
                  <c:v>-6146</c:v>
                </c:pt>
                <c:pt idx="7">
                  <c:v>-6047</c:v>
                </c:pt>
                <c:pt idx="8">
                  <c:v>-7529</c:v>
                </c:pt>
                <c:pt idx="9">
                  <c:v>-6282</c:v>
                </c:pt>
                <c:pt idx="10">
                  <c:v>-4892</c:v>
                </c:pt>
                <c:pt idx="11">
                  <c:v>-6673</c:v>
                </c:pt>
                <c:pt idx="12">
                  <c:v>-6722</c:v>
                </c:pt>
                <c:pt idx="13">
                  <c:v>-6428</c:v>
                </c:pt>
                <c:pt idx="14">
                  <c:v>-6735</c:v>
                </c:pt>
                <c:pt idx="15">
                  <c:v>-6790</c:v>
                </c:pt>
                <c:pt idx="16">
                  <c:v>-8627</c:v>
                </c:pt>
                <c:pt idx="17">
                  <c:v>-10451</c:v>
                </c:pt>
                <c:pt idx="18">
                  <c:v>-11468</c:v>
                </c:pt>
                <c:pt idx="19">
                  <c:v>-13208</c:v>
                </c:pt>
                <c:pt idx="20">
                  <c:v>-13596</c:v>
                </c:pt>
                <c:pt idx="21">
                  <c:v>-7852</c:v>
                </c:pt>
                <c:pt idx="22">
                  <c:v>-9975</c:v>
                </c:pt>
                <c:pt idx="23">
                  <c:v>-9516</c:v>
                </c:pt>
                <c:pt idx="24">
                  <c:v>-8882</c:v>
                </c:pt>
                <c:pt idx="25">
                  <c:v>-8996</c:v>
                </c:pt>
                <c:pt idx="26">
                  <c:v>-9579</c:v>
                </c:pt>
                <c:pt idx="27">
                  <c:v>-8238</c:v>
                </c:pt>
                <c:pt idx="28">
                  <c:v>-8478</c:v>
                </c:pt>
                <c:pt idx="29">
                  <c:v>-10652</c:v>
                </c:pt>
                <c:pt idx="30">
                  <c:v>-10244</c:v>
                </c:pt>
              </c:numCache>
            </c:numRef>
          </c:val>
          <c:extLst xmlns:c16r2="http://schemas.microsoft.com/office/drawing/2015/06/chart">
            <c:ext xmlns:c16="http://schemas.microsoft.com/office/drawing/2014/chart" uri="{C3380CC4-5D6E-409C-BE32-E72D297353CC}">
              <c16:uniqueId val="{00000001-CC21-41E6-B127-9FFCC22DA7FF}"/>
            </c:ext>
          </c:extLst>
        </c:ser>
        <c:dLbls/>
        <c:axId val="178793856"/>
        <c:axId val="178844800"/>
      </c:areaChart>
      <c:lineChart>
        <c:grouping val="standard"/>
        <c:ser>
          <c:idx val="1"/>
          <c:order val="0"/>
          <c:tx>
            <c:strRef>
              <c:f>'Investment income'!$G$1</c:f>
              <c:strCache>
                <c:ptCount val="1"/>
                <c:pt idx="0">
                  <c:v>Current Account Deficit</c:v>
                </c:pt>
              </c:strCache>
            </c:strRef>
          </c:tx>
          <c:marker>
            <c:symbol val="none"/>
          </c:marker>
          <c:cat>
            <c:numRef>
              <c:f>'Investment income'!$A$2:$A$32</c:f>
              <c:numCache>
                <c:formatCode>General</c:formatCode>
                <c:ptCount val="31"/>
                <c:pt idx="0">
                  <c:v>1989</c:v>
                </c:pt>
                <c:pt idx="1">
                  <c:v>1990</c:v>
                </c:pt>
                <c:pt idx="2">
                  <c:v>1991</c:v>
                </c:pt>
                <c:pt idx="3">
                  <c:v>1992</c:v>
                </c:pt>
                <c:pt idx="4">
                  <c:v>1993</c:v>
                </c:pt>
                <c:pt idx="5">
                  <c:v>1994</c:v>
                </c:pt>
                <c:pt idx="6">
                  <c:v>1995</c:v>
                </c:pt>
                <c:pt idx="7">
                  <c:v>1996</c:v>
                </c:pt>
                <c:pt idx="8">
                  <c:v>1997</c:v>
                </c:pt>
                <c:pt idx="9">
                  <c:v>1998</c:v>
                </c:pt>
                <c:pt idx="10">
                  <c:v>1999</c:v>
                </c:pt>
                <c:pt idx="11">
                  <c:v>2000</c:v>
                </c:pt>
                <c:pt idx="12">
                  <c:v>2001</c:v>
                </c:pt>
                <c:pt idx="13">
                  <c:v>2002</c:v>
                </c:pt>
                <c:pt idx="14">
                  <c:v>2003</c:v>
                </c:pt>
                <c:pt idx="15">
                  <c:v>2004</c:v>
                </c:pt>
                <c:pt idx="16">
                  <c:v>2005</c:v>
                </c:pt>
                <c:pt idx="17">
                  <c:v>2006</c:v>
                </c:pt>
                <c:pt idx="18">
                  <c:v>2007</c:v>
                </c:pt>
                <c:pt idx="19">
                  <c:v>2008</c:v>
                </c:pt>
                <c:pt idx="20">
                  <c:v>2009</c:v>
                </c:pt>
                <c:pt idx="21">
                  <c:v>2010</c:v>
                </c:pt>
                <c:pt idx="22">
                  <c:v>2011</c:v>
                </c:pt>
                <c:pt idx="23">
                  <c:v>2012</c:v>
                </c:pt>
                <c:pt idx="24">
                  <c:v>2013</c:v>
                </c:pt>
                <c:pt idx="25">
                  <c:v>2014</c:v>
                </c:pt>
                <c:pt idx="26">
                  <c:v>2015</c:v>
                </c:pt>
                <c:pt idx="27">
                  <c:v>2016</c:v>
                </c:pt>
                <c:pt idx="28">
                  <c:v>2017</c:v>
                </c:pt>
                <c:pt idx="29">
                  <c:v>2018</c:v>
                </c:pt>
                <c:pt idx="30">
                  <c:v>2019</c:v>
                </c:pt>
              </c:numCache>
            </c:numRef>
          </c:cat>
          <c:val>
            <c:numRef>
              <c:f>'Investment income'!$G$2:$G$32</c:f>
              <c:numCache>
                <c:formatCode>#,##0</c:formatCode>
                <c:ptCount val="31"/>
                <c:pt idx="0">
                  <c:v>-58</c:v>
                </c:pt>
                <c:pt idx="1">
                  <c:v>-2479</c:v>
                </c:pt>
                <c:pt idx="2">
                  <c:v>-2259</c:v>
                </c:pt>
                <c:pt idx="3">
                  <c:v>-2089</c:v>
                </c:pt>
                <c:pt idx="4">
                  <c:v>-2419</c:v>
                </c:pt>
                <c:pt idx="5">
                  <c:v>-2633</c:v>
                </c:pt>
                <c:pt idx="6">
                  <c:v>-3355</c:v>
                </c:pt>
                <c:pt idx="7">
                  <c:v>-4011</c:v>
                </c:pt>
                <c:pt idx="8">
                  <c:v>-5081</c:v>
                </c:pt>
                <c:pt idx="9">
                  <c:v>-4270</c:v>
                </c:pt>
                <c:pt idx="10">
                  <c:v>-3166</c:v>
                </c:pt>
                <c:pt idx="11">
                  <c:v>-5782</c:v>
                </c:pt>
                <c:pt idx="12">
                  <c:v>-2765</c:v>
                </c:pt>
                <c:pt idx="13">
                  <c:v>-1618</c:v>
                </c:pt>
                <c:pt idx="14">
                  <c:v>-2578</c:v>
                </c:pt>
                <c:pt idx="15">
                  <c:v>-4057</c:v>
                </c:pt>
                <c:pt idx="16">
                  <c:v>-7943</c:v>
                </c:pt>
                <c:pt idx="17">
                  <c:v>-12738</c:v>
                </c:pt>
                <c:pt idx="18">
                  <c:v>-11616</c:v>
                </c:pt>
                <c:pt idx="19">
                  <c:v>-12398</c:v>
                </c:pt>
                <c:pt idx="20">
                  <c:v>-13459</c:v>
                </c:pt>
                <c:pt idx="21">
                  <c:v>-2832</c:v>
                </c:pt>
                <c:pt idx="22">
                  <c:v>-5615</c:v>
                </c:pt>
                <c:pt idx="23">
                  <c:v>-6699</c:v>
                </c:pt>
                <c:pt idx="24">
                  <c:v>-7948</c:v>
                </c:pt>
                <c:pt idx="25">
                  <c:v>-5871</c:v>
                </c:pt>
                <c:pt idx="26">
                  <c:v>-8127</c:v>
                </c:pt>
                <c:pt idx="27">
                  <c:v>-6228</c:v>
                </c:pt>
                <c:pt idx="28">
                  <c:v>-6670</c:v>
                </c:pt>
                <c:pt idx="29">
                  <c:v>-8135</c:v>
                </c:pt>
                <c:pt idx="30">
                  <c:v>-10801</c:v>
                </c:pt>
              </c:numCache>
            </c:numRef>
          </c:val>
          <c:extLst xmlns:c16r2="http://schemas.microsoft.com/office/drawing/2015/06/chart">
            <c:ext xmlns:c16="http://schemas.microsoft.com/office/drawing/2014/chart" uri="{C3380CC4-5D6E-409C-BE32-E72D297353CC}">
              <c16:uniqueId val="{00000002-CC21-41E6-B127-9FFCC22DA7FF}"/>
            </c:ext>
          </c:extLst>
        </c:ser>
        <c:dLbls/>
        <c:marker val="1"/>
        <c:axId val="178793856"/>
        <c:axId val="178844800"/>
      </c:lineChart>
      <c:catAx>
        <c:axId val="178793856"/>
        <c:scaling>
          <c:orientation val="minMax"/>
        </c:scaling>
        <c:axPos val="b"/>
        <c:numFmt formatCode="General" sourceLinked="1"/>
        <c:tickLblPos val="nextTo"/>
        <c:txPr>
          <a:bodyPr rot="-5400000" vert="horz"/>
          <a:lstStyle/>
          <a:p>
            <a:pPr>
              <a:defRPr sz="1200"/>
            </a:pPr>
            <a:endParaRPr lang="en-US"/>
          </a:p>
        </c:txPr>
        <c:crossAx val="178844800"/>
        <c:crosses val="autoZero"/>
        <c:auto val="1"/>
        <c:lblAlgn val="ctr"/>
        <c:lblOffset val="100"/>
        <c:tickLblSkip val="3"/>
      </c:catAx>
      <c:valAx>
        <c:axId val="178844800"/>
        <c:scaling>
          <c:orientation val="minMax"/>
        </c:scaling>
        <c:axPos val="l"/>
        <c:majorGridlines/>
        <c:title>
          <c:tx>
            <c:rich>
              <a:bodyPr rot="0" vert="horz"/>
              <a:lstStyle/>
              <a:p>
                <a:pPr>
                  <a:defRPr/>
                </a:pPr>
                <a:r>
                  <a:rPr lang="en-US"/>
                  <a:t>$ million</a:t>
                </a:r>
              </a:p>
            </c:rich>
          </c:tx>
          <c:layout>
            <c:manualLayout>
              <c:xMode val="edge"/>
              <c:yMode val="edge"/>
              <c:x val="4.3064769299996312E-3"/>
              <c:y val="4.9690491502659515E-2"/>
            </c:manualLayout>
          </c:layout>
        </c:title>
        <c:numFmt formatCode="#,##0_ ;[Red]\-#,##0\ " sourceLinked="0"/>
        <c:tickLblPos val="nextTo"/>
        <c:crossAx val="178793856"/>
        <c:crosses val="autoZero"/>
        <c:crossBetween val="between"/>
      </c:valAx>
    </c:plotArea>
    <c:legend>
      <c:legendPos val="r"/>
      <c:layout>
        <c:manualLayout>
          <c:xMode val="edge"/>
          <c:yMode val="edge"/>
          <c:x val="0.1343270406399176"/>
          <c:y val="0.68594311422003795"/>
          <c:w val="0.42674093212391601"/>
          <c:h val="0.23035065123120418"/>
        </c:manualLayout>
      </c:layout>
      <c:spPr>
        <a:solidFill>
          <a:schemeClr val="bg1"/>
        </a:solidFill>
        <a:ln>
          <a:solidFill>
            <a:schemeClr val="tx1">
              <a:lumMod val="50000"/>
              <a:lumOff val="50000"/>
            </a:schemeClr>
          </a:solidFill>
        </a:ln>
      </c:spPr>
      <c:txPr>
        <a:bodyPr/>
        <a:lstStyle/>
        <a:p>
          <a:pPr>
            <a:defRPr sz="1200"/>
          </a:pPr>
          <a:endParaRPr lang="en-US"/>
        </a:p>
      </c:txPr>
    </c:legend>
    <c:plotVisOnly val="1"/>
    <c:dispBlanksAs val="gap"/>
  </c:chart>
  <c:txPr>
    <a:bodyPr/>
    <a:lstStyle/>
    <a:p>
      <a:pPr>
        <a:defRPr sz="1200">
          <a:solidFill>
            <a:srgbClr val="0070C0"/>
          </a:solidFill>
        </a:defRPr>
      </a:pPr>
      <a:endParaRPr lang="en-US"/>
    </a:p>
  </c:txPr>
  <c:externalData r:id="rId2"/>
</c:chartSpace>
</file>

<file path=ppt/charts/chart14.xml><?xml version="1.0" encoding="utf-8"?>
<c:chartSpace xmlns:c="http://schemas.openxmlformats.org/drawingml/2006/chart" xmlns:a="http://schemas.openxmlformats.org/drawingml/2006/main" xmlns:r="http://schemas.openxmlformats.org/officeDocument/2006/relationships">
  <c:lang val="en-NZ"/>
  <c:clrMapOvr bg1="lt1" tx1="dk1" bg2="lt2" tx2="dk2" accent1="accent1" accent2="accent2" accent3="accent3" accent4="accent4" accent5="accent5" accent6="accent6" hlink="hlink" folHlink="folHlink"/>
  <c:chart>
    <c:title>
      <c:tx>
        <c:rich>
          <a:bodyPr/>
          <a:lstStyle/>
          <a:p>
            <a:pPr>
              <a:defRPr sz="2000"/>
            </a:pPr>
            <a:r>
              <a:rPr lang="en-US" sz="2000"/>
              <a:t>Employment by overseas companies in New Zealand</a:t>
            </a:r>
          </a:p>
        </c:rich>
      </c:tx>
      <c:layout>
        <c:manualLayout>
          <c:xMode val="edge"/>
          <c:yMode val="edge"/>
          <c:x val="0.1758267804526559"/>
          <c:y val="3.1199814217317472E-2"/>
        </c:manualLayout>
      </c:layout>
    </c:title>
    <c:plotArea>
      <c:layout>
        <c:manualLayout>
          <c:layoutTarget val="inner"/>
          <c:xMode val="edge"/>
          <c:yMode val="edge"/>
          <c:x val="0.11270450720780906"/>
          <c:y val="0.15195335548293748"/>
          <c:w val="0.76028254465410183"/>
          <c:h val="0.78380103911711041"/>
        </c:manualLayout>
      </c:layout>
      <c:barChart>
        <c:barDir val="col"/>
        <c:grouping val="clustered"/>
        <c:ser>
          <c:idx val="1"/>
          <c:order val="0"/>
          <c:tx>
            <c:strRef>
              <c:f>'Employees by overseas equity'!$E$31</c:f>
              <c:strCache>
                <c:ptCount val="1"/>
                <c:pt idx="0">
                  <c:v>Number of employees in overseas companies</c:v>
                </c:pt>
              </c:strCache>
            </c:strRef>
          </c:tx>
          <c:spPr>
            <a:solidFill>
              <a:schemeClr val="accent1"/>
            </a:solidFill>
          </c:spPr>
          <c:cat>
            <c:numRef>
              <c:f>'Employees by overseas equity'!$C$32:$C$51</c:f>
              <c:numCache>
                <c:formatCode>General</c:formatCode>
                <c:ptCount val="20"/>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numCache>
            </c:numRef>
          </c:cat>
          <c:val>
            <c:numRef>
              <c:f>'Employees by overseas equity'!$E$32:$E$51</c:f>
              <c:numCache>
                <c:formatCode>_-* #,##0_-;\-* #,##0_-;_-* "-"??_-;_-@_-</c:formatCode>
                <c:ptCount val="20"/>
                <c:pt idx="0">
                  <c:v>329300</c:v>
                </c:pt>
                <c:pt idx="1">
                  <c:v>323600</c:v>
                </c:pt>
                <c:pt idx="2">
                  <c:v>321500</c:v>
                </c:pt>
                <c:pt idx="3">
                  <c:v>322400</c:v>
                </c:pt>
                <c:pt idx="4">
                  <c:v>316000</c:v>
                </c:pt>
                <c:pt idx="5">
                  <c:v>333900</c:v>
                </c:pt>
                <c:pt idx="6">
                  <c:v>341300</c:v>
                </c:pt>
                <c:pt idx="7">
                  <c:v>353000</c:v>
                </c:pt>
                <c:pt idx="8">
                  <c:v>345500</c:v>
                </c:pt>
                <c:pt idx="9">
                  <c:v>337900</c:v>
                </c:pt>
                <c:pt idx="10">
                  <c:v>321700</c:v>
                </c:pt>
                <c:pt idx="11">
                  <c:v>323500</c:v>
                </c:pt>
                <c:pt idx="12">
                  <c:v>331900</c:v>
                </c:pt>
                <c:pt idx="13">
                  <c:v>334400</c:v>
                </c:pt>
                <c:pt idx="14">
                  <c:v>355800</c:v>
                </c:pt>
                <c:pt idx="15">
                  <c:v>364400</c:v>
                </c:pt>
                <c:pt idx="16">
                  <c:v>377400</c:v>
                </c:pt>
                <c:pt idx="17">
                  <c:v>396900</c:v>
                </c:pt>
                <c:pt idx="18">
                  <c:v>412500</c:v>
                </c:pt>
                <c:pt idx="19">
                  <c:v>418100</c:v>
                </c:pt>
              </c:numCache>
            </c:numRef>
          </c:val>
          <c:extLst xmlns:c16r2="http://schemas.microsoft.com/office/drawing/2015/06/chart">
            <c:ext xmlns:c16="http://schemas.microsoft.com/office/drawing/2014/chart" uri="{C3380CC4-5D6E-409C-BE32-E72D297353CC}">
              <c16:uniqueId val="{00000000-70D3-49B9-8FDB-F3666B0C5FBB}"/>
            </c:ext>
          </c:extLst>
        </c:ser>
        <c:ser>
          <c:idx val="0"/>
          <c:order val="1"/>
          <c:tx>
            <c:strRef>
              <c:f>'Employees by overseas equity'!$D$31</c:f>
              <c:strCache>
                <c:ptCount val="1"/>
                <c:pt idx="0">
                  <c:v>Total number of employees</c:v>
                </c:pt>
              </c:strCache>
            </c:strRef>
          </c:tx>
          <c:spPr>
            <a:solidFill>
              <a:srgbClr val="C00000"/>
            </a:solidFill>
          </c:spPr>
          <c:cat>
            <c:numRef>
              <c:f>'Employees by overseas equity'!$C$32:$C$51</c:f>
              <c:numCache>
                <c:formatCode>General</c:formatCode>
                <c:ptCount val="20"/>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numCache>
            </c:numRef>
          </c:cat>
          <c:val>
            <c:numRef>
              <c:f>'Employees by overseas equity'!$D$32:$D$51</c:f>
              <c:numCache>
                <c:formatCode>_-* #,##0_-;\-* #,##0_-;_-* "-"??_-;_-@_-</c:formatCode>
                <c:ptCount val="20"/>
                <c:pt idx="0">
                  <c:v>1606400</c:v>
                </c:pt>
                <c:pt idx="1">
                  <c:v>1632400</c:v>
                </c:pt>
                <c:pt idx="2">
                  <c:v>1681700</c:v>
                </c:pt>
                <c:pt idx="3">
                  <c:v>1734600</c:v>
                </c:pt>
                <c:pt idx="4">
                  <c:v>1803100</c:v>
                </c:pt>
                <c:pt idx="5">
                  <c:v>1864500</c:v>
                </c:pt>
                <c:pt idx="6">
                  <c:v>1898500</c:v>
                </c:pt>
                <c:pt idx="7">
                  <c:v>1937600</c:v>
                </c:pt>
                <c:pt idx="8">
                  <c:v>1984800</c:v>
                </c:pt>
                <c:pt idx="9">
                  <c:v>1935000</c:v>
                </c:pt>
                <c:pt idx="10">
                  <c:v>1908100</c:v>
                </c:pt>
                <c:pt idx="11">
                  <c:v>1917100</c:v>
                </c:pt>
                <c:pt idx="12">
                  <c:v>1934300</c:v>
                </c:pt>
                <c:pt idx="13">
                  <c:v>1948500</c:v>
                </c:pt>
                <c:pt idx="14">
                  <c:v>2003200</c:v>
                </c:pt>
                <c:pt idx="15">
                  <c:v>2054000</c:v>
                </c:pt>
                <c:pt idx="16">
                  <c:v>2105600</c:v>
                </c:pt>
                <c:pt idx="17">
                  <c:v>2166500</c:v>
                </c:pt>
                <c:pt idx="18">
                  <c:v>2239000</c:v>
                </c:pt>
                <c:pt idx="19">
                  <c:v>2285000</c:v>
                </c:pt>
              </c:numCache>
            </c:numRef>
          </c:val>
          <c:extLst xmlns:c16r2="http://schemas.microsoft.com/office/drawing/2015/06/chart">
            <c:ext xmlns:c16="http://schemas.microsoft.com/office/drawing/2014/chart" uri="{C3380CC4-5D6E-409C-BE32-E72D297353CC}">
              <c16:uniqueId val="{00000001-70D3-49B9-8FDB-F3666B0C5FBB}"/>
            </c:ext>
          </c:extLst>
        </c:ser>
        <c:dLbls/>
        <c:axId val="178703744"/>
        <c:axId val="179070080"/>
      </c:barChart>
      <c:lineChart>
        <c:grouping val="standard"/>
        <c:ser>
          <c:idx val="2"/>
          <c:order val="2"/>
          <c:tx>
            <c:strRef>
              <c:f>'Employees by overseas equity'!$F$31</c:f>
              <c:strCache>
                <c:ptCount val="1"/>
                <c:pt idx="0">
                  <c:v>Percentage of employees in overseas companies (right hand scale)</c:v>
                </c:pt>
              </c:strCache>
            </c:strRef>
          </c:tx>
          <c:spPr>
            <a:ln>
              <a:solidFill>
                <a:schemeClr val="accent1"/>
              </a:solidFill>
            </a:ln>
          </c:spPr>
          <c:marker>
            <c:symbol val="none"/>
          </c:marker>
          <c:cat>
            <c:strRef>
              <c:f>'Employees by overseas equity'!$B$32:$C$50</c:f>
              <c:strCache>
                <c:ptCount val="19"/>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strCache>
            </c:strRef>
          </c:cat>
          <c:val>
            <c:numRef>
              <c:f>'Employees by overseas equity'!$F$32:$F$51</c:f>
              <c:numCache>
                <c:formatCode>0.0%</c:formatCode>
                <c:ptCount val="20"/>
                <c:pt idx="0">
                  <c:v>0.20499252988047811</c:v>
                </c:pt>
                <c:pt idx="1">
                  <c:v>0.19823572653761334</c:v>
                </c:pt>
                <c:pt idx="2">
                  <c:v>0.1911755961229708</c:v>
                </c:pt>
                <c:pt idx="3">
                  <c:v>0.18586417617894618</c:v>
                </c:pt>
                <c:pt idx="4">
                  <c:v>0.17525372968775993</c:v>
                </c:pt>
                <c:pt idx="5">
                  <c:v>0.17908286403861623</c:v>
                </c:pt>
                <c:pt idx="6">
                  <c:v>0.17977350539899922</c:v>
                </c:pt>
                <c:pt idx="7">
                  <c:v>0.18218414533443439</c:v>
                </c:pt>
                <c:pt idx="8">
                  <c:v>0.17407295445384927</c:v>
                </c:pt>
                <c:pt idx="9">
                  <c:v>0.17462532299741601</c:v>
                </c:pt>
                <c:pt idx="10">
                  <c:v>0.1685970336984435</c:v>
                </c:pt>
                <c:pt idx="11">
                  <c:v>0.16874445777476399</c:v>
                </c:pt>
                <c:pt idx="12">
                  <c:v>0.17158662048286205</c:v>
                </c:pt>
                <c:pt idx="13">
                  <c:v>0.17161919425198871</c:v>
                </c:pt>
                <c:pt idx="14">
                  <c:v>0.17761581469648566</c:v>
                </c:pt>
                <c:pt idx="15">
                  <c:v>0.17740993184031165</c:v>
                </c:pt>
                <c:pt idx="16">
                  <c:v>0.17923632218844987</c:v>
                </c:pt>
                <c:pt idx="17">
                  <c:v>0.18319870759289181</c:v>
                </c:pt>
                <c:pt idx="18">
                  <c:v>0.18423403305046901</c:v>
                </c:pt>
                <c:pt idx="19">
                  <c:v>0.18297592997811815</c:v>
                </c:pt>
              </c:numCache>
            </c:numRef>
          </c:val>
          <c:extLst xmlns:c16r2="http://schemas.microsoft.com/office/drawing/2015/06/chart">
            <c:ext xmlns:c16="http://schemas.microsoft.com/office/drawing/2014/chart" uri="{C3380CC4-5D6E-409C-BE32-E72D297353CC}">
              <c16:uniqueId val="{00000002-70D3-49B9-8FDB-F3666B0C5FBB}"/>
            </c:ext>
          </c:extLst>
        </c:ser>
        <c:dLbls/>
        <c:marker val="1"/>
        <c:axId val="179086464"/>
        <c:axId val="179072000"/>
      </c:lineChart>
      <c:catAx>
        <c:axId val="178703744"/>
        <c:scaling>
          <c:orientation val="minMax"/>
        </c:scaling>
        <c:axPos val="b"/>
        <c:numFmt formatCode="General" sourceLinked="1"/>
        <c:tickLblPos val="nextTo"/>
        <c:crossAx val="179070080"/>
        <c:crosses val="autoZero"/>
        <c:auto val="1"/>
        <c:lblAlgn val="ctr"/>
        <c:lblOffset val="100"/>
      </c:catAx>
      <c:valAx>
        <c:axId val="179070080"/>
        <c:scaling>
          <c:orientation val="minMax"/>
        </c:scaling>
        <c:axPos val="l"/>
        <c:majorGridlines/>
        <c:title>
          <c:tx>
            <c:rich>
              <a:bodyPr rot="0" vert="horz"/>
              <a:lstStyle/>
              <a:p>
                <a:pPr>
                  <a:defRPr/>
                </a:pPr>
                <a:r>
                  <a:rPr lang="en-US"/>
                  <a:t>Employees</a:t>
                </a:r>
              </a:p>
            </c:rich>
          </c:tx>
          <c:layout>
            <c:manualLayout>
              <c:xMode val="edge"/>
              <c:yMode val="edge"/>
              <c:x val="1.2980992118683359E-2"/>
              <c:y val="7.7959659998308034E-2"/>
            </c:manualLayout>
          </c:layout>
        </c:title>
        <c:numFmt formatCode="#,##0" sourceLinked="0"/>
        <c:tickLblPos val="nextTo"/>
        <c:crossAx val="178703744"/>
        <c:crosses val="autoZero"/>
        <c:crossBetween val="between"/>
      </c:valAx>
      <c:valAx>
        <c:axId val="179072000"/>
        <c:scaling>
          <c:orientation val="minMax"/>
        </c:scaling>
        <c:axPos val="r"/>
        <c:title>
          <c:tx>
            <c:rich>
              <a:bodyPr rot="0" vert="horz"/>
              <a:lstStyle/>
              <a:p>
                <a:pPr>
                  <a:defRPr/>
                </a:pPr>
                <a:r>
                  <a:rPr lang="en-US"/>
                  <a:t>Percentage of employees in overseas companies</a:t>
                </a:r>
              </a:p>
            </c:rich>
          </c:tx>
          <c:layout>
            <c:manualLayout>
              <c:xMode val="edge"/>
              <c:yMode val="edge"/>
              <c:x val="0.77560831287176923"/>
              <c:y val="7.3746013858844814E-2"/>
            </c:manualLayout>
          </c:layout>
        </c:title>
        <c:numFmt formatCode="0%" sourceLinked="0"/>
        <c:tickLblPos val="nextTo"/>
        <c:crossAx val="179086464"/>
        <c:crosses val="max"/>
        <c:crossBetween val="between"/>
      </c:valAx>
      <c:catAx>
        <c:axId val="179086464"/>
        <c:scaling>
          <c:orientation val="minMax"/>
        </c:scaling>
        <c:delete val="1"/>
        <c:axPos val="b"/>
        <c:numFmt formatCode="General" sourceLinked="1"/>
        <c:tickLblPos val="none"/>
        <c:crossAx val="179072000"/>
        <c:crosses val="autoZero"/>
        <c:auto val="1"/>
        <c:lblAlgn val="ctr"/>
        <c:lblOffset val="100"/>
      </c:catAx>
    </c:plotArea>
    <c:legend>
      <c:legendPos val="r"/>
      <c:layout>
        <c:manualLayout>
          <c:xMode val="edge"/>
          <c:yMode val="edge"/>
          <c:x val="0.20302086949053255"/>
          <c:y val="0.17151313896576448"/>
          <c:w val="0.57641328908990674"/>
          <c:h val="7.9260586159364543E-2"/>
        </c:manualLayout>
      </c:layout>
      <c:spPr>
        <a:ln>
          <a:solidFill>
            <a:schemeClr val="tx1"/>
          </a:solidFill>
        </a:ln>
      </c:spPr>
    </c:legend>
    <c:plotVisOnly val="1"/>
    <c:dispBlanksAs val="gap"/>
  </c:chart>
  <c:txPr>
    <a:bodyPr/>
    <a:lstStyle/>
    <a:p>
      <a:pPr>
        <a:defRPr sz="1200">
          <a:solidFill>
            <a:srgbClr val="0070C0"/>
          </a:solidFill>
        </a:defRPr>
      </a:pPr>
      <a:endParaRPr lang="en-US"/>
    </a:p>
  </c:txPr>
  <c:externalData r:id="rId2"/>
</c:chartSpace>
</file>

<file path=ppt/charts/chart15.xml><?xml version="1.0" encoding="utf-8"?>
<c:chartSpace xmlns:c="http://schemas.openxmlformats.org/drawingml/2006/chart" xmlns:a="http://schemas.openxmlformats.org/drawingml/2006/main" xmlns:r="http://schemas.openxmlformats.org/officeDocument/2006/relationships">
  <c:lang val="en-NZ"/>
  <c:clrMapOvr bg1="lt1" tx1="dk1" bg2="lt2" tx2="dk2" accent1="accent1" accent2="accent2" accent3="accent3" accent4="accent4" accent5="accent5" accent6="accent6" hlink="hlink" folHlink="folHlink"/>
  <c:chart>
    <c:title>
      <c:tx>
        <c:rich>
          <a:bodyPr/>
          <a:lstStyle/>
          <a:p>
            <a:pPr>
              <a:defRPr sz="2000"/>
            </a:pPr>
            <a:r>
              <a:rPr lang="en-US" sz="2000"/>
              <a:t>Overseas Debt as percent of GDP since 1991</a:t>
            </a:r>
          </a:p>
          <a:p>
            <a:pPr>
              <a:defRPr sz="2000"/>
            </a:pPr>
            <a:r>
              <a:rPr lang="en-US" sz="1200" i="1"/>
              <a:t>Note that some data is available only from 2001</a:t>
            </a:r>
            <a:endParaRPr lang="en-US" sz="1400" i="1"/>
          </a:p>
        </c:rich>
      </c:tx>
      <c:layout>
        <c:manualLayout>
          <c:xMode val="edge"/>
          <c:yMode val="edge"/>
          <c:x val="0.24171991930760725"/>
          <c:y val="2.7261462205700131E-2"/>
        </c:manualLayout>
      </c:layout>
    </c:title>
    <c:plotArea>
      <c:layout/>
      <c:areaChart>
        <c:grouping val="standard"/>
        <c:ser>
          <c:idx val="3"/>
          <c:order val="1"/>
          <c:tx>
            <c:strRef>
              <c:f>Debt!$AA$2</c:f>
              <c:strCache>
                <c:ptCount val="1"/>
                <c:pt idx="0">
                  <c:v>Gross Private Debt</c:v>
                </c:pt>
              </c:strCache>
            </c:strRef>
          </c:tx>
          <c:spPr>
            <a:gradFill>
              <a:gsLst>
                <a:gs pos="73000">
                  <a:srgbClr val="FFF200"/>
                </a:gs>
                <a:gs pos="22000">
                  <a:srgbClr val="FF7A00"/>
                </a:gs>
              </a:gsLst>
              <a:lin ang="5400000" scaled="0"/>
            </a:gradFill>
            <a:ln>
              <a:gradFill>
                <a:gsLst>
                  <a:gs pos="19000">
                    <a:srgbClr val="F27300"/>
                  </a:gs>
                  <a:gs pos="51000">
                    <a:srgbClr val="FFBF00"/>
                  </a:gs>
                </a:gsLst>
                <a:lin ang="5400000" scaled="0"/>
              </a:gradFill>
            </a:ln>
          </c:spPr>
          <c:cat>
            <c:numRef>
              <c:f>Debt!$A$3:$A$33</c:f>
              <c:numCache>
                <c:formatCode>General</c:formatCode>
                <c:ptCount val="31"/>
                <c:pt idx="0">
                  <c:v>1989</c:v>
                </c:pt>
                <c:pt idx="1">
                  <c:v>1990</c:v>
                </c:pt>
                <c:pt idx="2">
                  <c:v>1991</c:v>
                </c:pt>
                <c:pt idx="3">
                  <c:v>1992</c:v>
                </c:pt>
                <c:pt idx="4">
                  <c:v>1993</c:v>
                </c:pt>
                <c:pt idx="5">
                  <c:v>1994</c:v>
                </c:pt>
                <c:pt idx="6">
                  <c:v>1995</c:v>
                </c:pt>
                <c:pt idx="7">
                  <c:v>1996</c:v>
                </c:pt>
                <c:pt idx="8">
                  <c:v>1997</c:v>
                </c:pt>
                <c:pt idx="9">
                  <c:v>1998</c:v>
                </c:pt>
                <c:pt idx="10">
                  <c:v>1999</c:v>
                </c:pt>
                <c:pt idx="11">
                  <c:v>2000</c:v>
                </c:pt>
                <c:pt idx="12">
                  <c:v>2001</c:v>
                </c:pt>
                <c:pt idx="13">
                  <c:v>2002</c:v>
                </c:pt>
                <c:pt idx="14">
                  <c:v>2003</c:v>
                </c:pt>
                <c:pt idx="15">
                  <c:v>2004</c:v>
                </c:pt>
                <c:pt idx="16">
                  <c:v>2005</c:v>
                </c:pt>
                <c:pt idx="17">
                  <c:v>2006</c:v>
                </c:pt>
                <c:pt idx="18">
                  <c:v>2007</c:v>
                </c:pt>
                <c:pt idx="19">
                  <c:v>2008</c:v>
                </c:pt>
                <c:pt idx="20">
                  <c:v>2009</c:v>
                </c:pt>
                <c:pt idx="21">
                  <c:v>2010</c:v>
                </c:pt>
                <c:pt idx="22">
                  <c:v>2011</c:v>
                </c:pt>
                <c:pt idx="23">
                  <c:v>2012</c:v>
                </c:pt>
                <c:pt idx="24">
                  <c:v>2013</c:v>
                </c:pt>
                <c:pt idx="25">
                  <c:v>2014</c:v>
                </c:pt>
                <c:pt idx="26">
                  <c:v>2015</c:v>
                </c:pt>
                <c:pt idx="27">
                  <c:v>2016</c:v>
                </c:pt>
                <c:pt idx="28">
                  <c:v>2017</c:v>
                </c:pt>
                <c:pt idx="29">
                  <c:v>2018</c:v>
                </c:pt>
                <c:pt idx="30">
                  <c:v>2019</c:v>
                </c:pt>
              </c:numCache>
            </c:numRef>
          </c:cat>
          <c:val>
            <c:numRef>
              <c:f>Debt!$AA$3:$AA$15</c:f>
              <c:numCache>
                <c:formatCode>0.0%</c:formatCode>
                <c:ptCount val="13"/>
                <c:pt idx="0">
                  <c:v>0.67764518014742581</c:v>
                </c:pt>
                <c:pt idx="1">
                  <c:v>0.71774106613485711</c:v>
                </c:pt>
                <c:pt idx="2">
                  <c:v>0.81340391713846594</c:v>
                </c:pt>
                <c:pt idx="3">
                  <c:v>0.8478286624455359</c:v>
                </c:pt>
                <c:pt idx="4">
                  <c:v>0.87990042765047582</c:v>
                </c:pt>
                <c:pt idx="5">
                  <c:v>0.84087496305054699</c:v>
                </c:pt>
                <c:pt idx="6">
                  <c:v>0.7641721854304635</c:v>
                </c:pt>
                <c:pt idx="7">
                  <c:v>0.77700652562450645</c:v>
                </c:pt>
                <c:pt idx="8">
                  <c:v>0.79884471963679893</c:v>
                </c:pt>
                <c:pt idx="9">
                  <c:v>0.816371702523494</c:v>
                </c:pt>
                <c:pt idx="10">
                  <c:v>0.91498324377960416</c:v>
                </c:pt>
                <c:pt idx="11">
                  <c:v>0.94763708943821812</c:v>
                </c:pt>
                <c:pt idx="12">
                  <c:v>1.0446599187242884</c:v>
                </c:pt>
              </c:numCache>
            </c:numRef>
          </c:val>
          <c:extLst xmlns:c16r2="http://schemas.microsoft.com/office/drawing/2015/06/chart">
            <c:ext xmlns:c16="http://schemas.microsoft.com/office/drawing/2014/chart" uri="{C3380CC4-5D6E-409C-BE32-E72D297353CC}">
              <c16:uniqueId val="{00000000-9537-4EA5-8162-D4C438BE52D4}"/>
            </c:ext>
          </c:extLst>
        </c:ser>
        <c:ser>
          <c:idx val="2"/>
          <c:order val="5"/>
          <c:spPr>
            <a:gradFill>
              <a:gsLst>
                <a:gs pos="21000">
                  <a:srgbClr val="FFF200"/>
                </a:gs>
                <a:gs pos="7000">
                  <a:srgbClr val="C00000"/>
                </a:gs>
              </a:gsLst>
              <a:lin ang="5400000" scaled="0"/>
            </a:gradFill>
            <a:ln w="3175">
              <a:gradFill>
                <a:gsLst>
                  <a:gs pos="0">
                    <a:srgbClr val="FFF200"/>
                  </a:gs>
                  <a:gs pos="45000">
                    <a:srgbClr val="FF7A00"/>
                  </a:gs>
                  <a:gs pos="70000">
                    <a:srgbClr val="FF0300"/>
                  </a:gs>
                  <a:gs pos="100000">
                    <a:srgbClr val="4D0808"/>
                  </a:gs>
                </a:gsLst>
                <a:lin ang="5400000" scaled="0"/>
              </a:gradFill>
            </a:ln>
          </c:spPr>
          <c:cat>
            <c:numRef>
              <c:f>Debt!$A$3:$A$33</c:f>
              <c:numCache>
                <c:formatCode>General</c:formatCode>
                <c:ptCount val="31"/>
                <c:pt idx="0">
                  <c:v>1989</c:v>
                </c:pt>
                <c:pt idx="1">
                  <c:v>1990</c:v>
                </c:pt>
                <c:pt idx="2">
                  <c:v>1991</c:v>
                </c:pt>
                <c:pt idx="3">
                  <c:v>1992</c:v>
                </c:pt>
                <c:pt idx="4">
                  <c:v>1993</c:v>
                </c:pt>
                <c:pt idx="5">
                  <c:v>1994</c:v>
                </c:pt>
                <c:pt idx="6">
                  <c:v>1995</c:v>
                </c:pt>
                <c:pt idx="7">
                  <c:v>1996</c:v>
                </c:pt>
                <c:pt idx="8">
                  <c:v>1997</c:v>
                </c:pt>
                <c:pt idx="9">
                  <c:v>1998</c:v>
                </c:pt>
                <c:pt idx="10">
                  <c:v>1999</c:v>
                </c:pt>
                <c:pt idx="11">
                  <c:v>2000</c:v>
                </c:pt>
                <c:pt idx="12">
                  <c:v>2001</c:v>
                </c:pt>
                <c:pt idx="13">
                  <c:v>2002</c:v>
                </c:pt>
                <c:pt idx="14">
                  <c:v>2003</c:v>
                </c:pt>
                <c:pt idx="15">
                  <c:v>2004</c:v>
                </c:pt>
                <c:pt idx="16">
                  <c:v>2005</c:v>
                </c:pt>
                <c:pt idx="17">
                  <c:v>2006</c:v>
                </c:pt>
                <c:pt idx="18">
                  <c:v>2007</c:v>
                </c:pt>
                <c:pt idx="19">
                  <c:v>2008</c:v>
                </c:pt>
                <c:pt idx="20">
                  <c:v>2009</c:v>
                </c:pt>
                <c:pt idx="21">
                  <c:v>2010</c:v>
                </c:pt>
                <c:pt idx="22">
                  <c:v>2011</c:v>
                </c:pt>
                <c:pt idx="23">
                  <c:v>2012</c:v>
                </c:pt>
                <c:pt idx="24">
                  <c:v>2013</c:v>
                </c:pt>
                <c:pt idx="25">
                  <c:v>2014</c:v>
                </c:pt>
                <c:pt idx="26">
                  <c:v>2015</c:v>
                </c:pt>
                <c:pt idx="27">
                  <c:v>2016</c:v>
                </c:pt>
                <c:pt idx="28">
                  <c:v>2017</c:v>
                </c:pt>
                <c:pt idx="29">
                  <c:v>2018</c:v>
                </c:pt>
                <c:pt idx="30">
                  <c:v>2019</c:v>
                </c:pt>
              </c:numCache>
            </c:numRef>
          </c:cat>
          <c:val>
            <c:numRef>
              <c:f>Debt!$AH$3:$AH$33</c:f>
              <c:numCache>
                <c:formatCode>General</c:formatCode>
                <c:ptCount val="31"/>
                <c:pt idx="12" formatCode="0.0%">
                  <c:v>1.1171738749488902</c:v>
                </c:pt>
                <c:pt idx="13" formatCode="0.0%">
                  <c:v>1.1127245322891415</c:v>
                </c:pt>
                <c:pt idx="14" formatCode="0.0%">
                  <c:v>1.0693218721565898</c:v>
                </c:pt>
                <c:pt idx="15" formatCode="0.0%">
                  <c:v>1.0802272632904735</c:v>
                </c:pt>
                <c:pt idx="16" formatCode="0.0%">
                  <c:v>1.1062959775878467</c:v>
                </c:pt>
                <c:pt idx="17" formatCode="0.0%">
                  <c:v>1.1715877916004345</c:v>
                </c:pt>
                <c:pt idx="18" formatCode="0.0%">
                  <c:v>1.1917472343590221</c:v>
                </c:pt>
                <c:pt idx="19" formatCode="0.0%">
                  <c:v>1.2447123926958235</c:v>
                </c:pt>
                <c:pt idx="20" formatCode="0.0%">
                  <c:v>1.3803735656429297</c:v>
                </c:pt>
                <c:pt idx="21" formatCode="0.0%">
                  <c:v>1.280962724287376</c:v>
                </c:pt>
                <c:pt idx="22" formatCode="0.0%">
                  <c:v>1.2693001380950744</c:v>
                </c:pt>
                <c:pt idx="23" formatCode="0.0%">
                  <c:v>1.2018218300812931</c:v>
                </c:pt>
                <c:pt idx="24" formatCode="0.0%">
                  <c:v>1.1905304771536269</c:v>
                </c:pt>
                <c:pt idx="25" formatCode="0.0%">
                  <c:v>1.0755675299395411</c:v>
                </c:pt>
                <c:pt idx="26" formatCode="0.0%">
                  <c:v>1.1300836505668919</c:v>
                </c:pt>
                <c:pt idx="27" formatCode="0.0%">
                  <c:v>1.1627332170195372</c:v>
                </c:pt>
                <c:pt idx="28" formatCode="0.0%">
                  <c:v>1.0750551059958284</c:v>
                </c:pt>
                <c:pt idx="29" formatCode="0.0%">
                  <c:v>1.0052299518512369</c:v>
                </c:pt>
                <c:pt idx="30" formatCode="0.0%">
                  <c:v>0.99176432592045749</c:v>
                </c:pt>
              </c:numCache>
            </c:numRef>
          </c:val>
          <c:extLst xmlns:c16r2="http://schemas.microsoft.com/office/drawing/2015/06/chart">
            <c:ext xmlns:c16="http://schemas.microsoft.com/office/drawing/2014/chart" uri="{C3380CC4-5D6E-409C-BE32-E72D297353CC}">
              <c16:uniqueId val="{00000001-9537-4EA5-8162-D4C438BE52D4}"/>
            </c:ext>
          </c:extLst>
        </c:ser>
        <c:ser>
          <c:idx val="8"/>
          <c:order val="6"/>
          <c:tx>
            <c:strRef>
              <c:f>Debt!$Z$2</c:f>
              <c:strCache>
                <c:ptCount val="1"/>
                <c:pt idx="0">
                  <c:v>Gross Bank debt</c:v>
                </c:pt>
              </c:strCache>
            </c:strRef>
          </c:tx>
          <c:spPr>
            <a:gradFill>
              <a:gsLst>
                <a:gs pos="73000">
                  <a:srgbClr val="FFF200"/>
                </a:gs>
                <a:gs pos="22000">
                  <a:srgbClr val="FF7A00"/>
                </a:gs>
              </a:gsLst>
              <a:lin ang="5400000" scaled="0"/>
            </a:gradFill>
            <a:ln>
              <a:gradFill>
                <a:gsLst>
                  <a:gs pos="42000">
                    <a:srgbClr val="FFF200"/>
                  </a:gs>
                  <a:gs pos="17000">
                    <a:srgbClr val="FF7A00"/>
                  </a:gs>
                </a:gsLst>
                <a:lin ang="5400000" scaled="0"/>
              </a:gradFill>
            </a:ln>
          </c:spPr>
          <c:cat>
            <c:numRef>
              <c:f>Debt!$A$3:$A$33</c:f>
              <c:numCache>
                <c:formatCode>General</c:formatCode>
                <c:ptCount val="31"/>
                <c:pt idx="0">
                  <c:v>1989</c:v>
                </c:pt>
                <c:pt idx="1">
                  <c:v>1990</c:v>
                </c:pt>
                <c:pt idx="2">
                  <c:v>1991</c:v>
                </c:pt>
                <c:pt idx="3">
                  <c:v>1992</c:v>
                </c:pt>
                <c:pt idx="4">
                  <c:v>1993</c:v>
                </c:pt>
                <c:pt idx="5">
                  <c:v>1994</c:v>
                </c:pt>
                <c:pt idx="6">
                  <c:v>1995</c:v>
                </c:pt>
                <c:pt idx="7">
                  <c:v>1996</c:v>
                </c:pt>
                <c:pt idx="8">
                  <c:v>1997</c:v>
                </c:pt>
                <c:pt idx="9">
                  <c:v>1998</c:v>
                </c:pt>
                <c:pt idx="10">
                  <c:v>1999</c:v>
                </c:pt>
                <c:pt idx="11">
                  <c:v>2000</c:v>
                </c:pt>
                <c:pt idx="12">
                  <c:v>2001</c:v>
                </c:pt>
                <c:pt idx="13">
                  <c:v>2002</c:v>
                </c:pt>
                <c:pt idx="14">
                  <c:v>2003</c:v>
                </c:pt>
                <c:pt idx="15">
                  <c:v>2004</c:v>
                </c:pt>
                <c:pt idx="16">
                  <c:v>2005</c:v>
                </c:pt>
                <c:pt idx="17">
                  <c:v>2006</c:v>
                </c:pt>
                <c:pt idx="18">
                  <c:v>2007</c:v>
                </c:pt>
                <c:pt idx="19">
                  <c:v>2008</c:v>
                </c:pt>
                <c:pt idx="20">
                  <c:v>2009</c:v>
                </c:pt>
                <c:pt idx="21">
                  <c:v>2010</c:v>
                </c:pt>
                <c:pt idx="22">
                  <c:v>2011</c:v>
                </c:pt>
                <c:pt idx="23">
                  <c:v>2012</c:v>
                </c:pt>
                <c:pt idx="24">
                  <c:v>2013</c:v>
                </c:pt>
                <c:pt idx="25">
                  <c:v>2014</c:v>
                </c:pt>
                <c:pt idx="26">
                  <c:v>2015</c:v>
                </c:pt>
                <c:pt idx="27">
                  <c:v>2016</c:v>
                </c:pt>
                <c:pt idx="28">
                  <c:v>2017</c:v>
                </c:pt>
                <c:pt idx="29">
                  <c:v>2018</c:v>
                </c:pt>
                <c:pt idx="30">
                  <c:v>2019</c:v>
                </c:pt>
              </c:numCache>
            </c:numRef>
          </c:cat>
          <c:val>
            <c:numRef>
              <c:f>Debt!$Z$3:$Z$33</c:f>
              <c:numCache>
                <c:formatCode>General</c:formatCode>
                <c:ptCount val="31"/>
                <c:pt idx="12" formatCode="0.0%">
                  <c:v>1.0446599187242884</c:v>
                </c:pt>
                <c:pt idx="13" formatCode="0.0%">
                  <c:v>1.0639800484803279</c:v>
                </c:pt>
                <c:pt idx="14" formatCode="0.0%">
                  <c:v>1.001227983222494</c:v>
                </c:pt>
                <c:pt idx="15" formatCode="0.0%">
                  <c:v>1.017792141285242</c:v>
                </c:pt>
                <c:pt idx="16" formatCode="0.0%">
                  <c:v>1.0642926002368027</c:v>
                </c:pt>
                <c:pt idx="17" formatCode="0.0%">
                  <c:v>1.1225013348717605</c:v>
                </c:pt>
                <c:pt idx="18" formatCode="0.0%">
                  <c:v>1.1460153853304824</c:v>
                </c:pt>
                <c:pt idx="19" formatCode="0.0%">
                  <c:v>1.1877849849078419</c:v>
                </c:pt>
                <c:pt idx="20" formatCode="0.0%">
                  <c:v>1.2295920519743502</c:v>
                </c:pt>
                <c:pt idx="21" formatCode="0.0%">
                  <c:v>1.1986185030007932</c:v>
                </c:pt>
                <c:pt idx="22" formatCode="0.0%">
                  <c:v>1.1869001341635423</c:v>
                </c:pt>
                <c:pt idx="23" formatCode="0.0%">
                  <c:v>1.1118273621438148</c:v>
                </c:pt>
                <c:pt idx="24" formatCode="0.0%">
                  <c:v>1.1115335110784224</c:v>
                </c:pt>
                <c:pt idx="25" formatCode="0.0%">
                  <c:v>1.0002664157202461</c:v>
                </c:pt>
                <c:pt idx="26" formatCode="0.0%">
                  <c:v>1.0271306947208481</c:v>
                </c:pt>
                <c:pt idx="27" formatCode="0.0%">
                  <c:v>1.0148496565599407</c:v>
                </c:pt>
                <c:pt idx="28" formatCode="0.0%">
                  <c:v>0.98213678121810133</c:v>
                </c:pt>
                <c:pt idx="29" formatCode="0.0%">
                  <c:v>0.95085159665725838</c:v>
                </c:pt>
                <c:pt idx="30" formatCode="0.0%">
                  <c:v>0.9322987384489646</c:v>
                </c:pt>
              </c:numCache>
            </c:numRef>
          </c:val>
          <c:extLst xmlns:c16r2="http://schemas.microsoft.com/office/drawing/2015/06/chart">
            <c:ext xmlns:c16="http://schemas.microsoft.com/office/drawing/2014/chart" uri="{C3380CC4-5D6E-409C-BE32-E72D297353CC}">
              <c16:uniqueId val="{00000002-9537-4EA5-8162-D4C438BE52D4}"/>
            </c:ext>
          </c:extLst>
        </c:ser>
        <c:ser>
          <c:idx val="1"/>
          <c:order val="7"/>
          <c:tx>
            <c:strRef>
              <c:f>Debt!$S$2</c:f>
              <c:strCache>
                <c:ptCount val="1"/>
                <c:pt idx="0">
                  <c:v>Gross other Corporate debt</c:v>
                </c:pt>
              </c:strCache>
            </c:strRef>
          </c:tx>
          <c:spPr>
            <a:gradFill>
              <a:gsLst>
                <a:gs pos="86000">
                  <a:srgbClr val="FFF200"/>
                </a:gs>
                <a:gs pos="24000">
                  <a:srgbClr val="FF7A00"/>
                </a:gs>
              </a:gsLst>
              <a:lin ang="5400000" scaled="0"/>
            </a:gradFill>
            <a:ln>
              <a:gradFill>
                <a:gsLst>
                  <a:gs pos="20000">
                    <a:srgbClr val="F27300"/>
                  </a:gs>
                  <a:gs pos="59000">
                    <a:srgbClr val="FFBF00"/>
                  </a:gs>
                </a:gsLst>
                <a:lin ang="5400000" scaled="0"/>
              </a:gradFill>
            </a:ln>
          </c:spPr>
          <c:cat>
            <c:numRef>
              <c:f>Debt!$A$3:$A$33</c:f>
              <c:numCache>
                <c:formatCode>General</c:formatCode>
                <c:ptCount val="31"/>
                <c:pt idx="0">
                  <c:v>1989</c:v>
                </c:pt>
                <c:pt idx="1">
                  <c:v>1990</c:v>
                </c:pt>
                <c:pt idx="2">
                  <c:v>1991</c:v>
                </c:pt>
                <c:pt idx="3">
                  <c:v>1992</c:v>
                </c:pt>
                <c:pt idx="4">
                  <c:v>1993</c:v>
                </c:pt>
                <c:pt idx="5">
                  <c:v>1994</c:v>
                </c:pt>
                <c:pt idx="6">
                  <c:v>1995</c:v>
                </c:pt>
                <c:pt idx="7">
                  <c:v>1996</c:v>
                </c:pt>
                <c:pt idx="8">
                  <c:v>1997</c:v>
                </c:pt>
                <c:pt idx="9">
                  <c:v>1998</c:v>
                </c:pt>
                <c:pt idx="10">
                  <c:v>1999</c:v>
                </c:pt>
                <c:pt idx="11">
                  <c:v>2000</c:v>
                </c:pt>
                <c:pt idx="12">
                  <c:v>2001</c:v>
                </c:pt>
                <c:pt idx="13">
                  <c:v>2002</c:v>
                </c:pt>
                <c:pt idx="14">
                  <c:v>2003</c:v>
                </c:pt>
                <c:pt idx="15">
                  <c:v>2004</c:v>
                </c:pt>
                <c:pt idx="16">
                  <c:v>2005</c:v>
                </c:pt>
                <c:pt idx="17">
                  <c:v>2006</c:v>
                </c:pt>
                <c:pt idx="18">
                  <c:v>2007</c:v>
                </c:pt>
                <c:pt idx="19">
                  <c:v>2008</c:v>
                </c:pt>
                <c:pt idx="20">
                  <c:v>2009</c:v>
                </c:pt>
                <c:pt idx="21">
                  <c:v>2010</c:v>
                </c:pt>
                <c:pt idx="22">
                  <c:v>2011</c:v>
                </c:pt>
                <c:pt idx="23">
                  <c:v>2012</c:v>
                </c:pt>
                <c:pt idx="24">
                  <c:v>2013</c:v>
                </c:pt>
                <c:pt idx="25">
                  <c:v>2014</c:v>
                </c:pt>
                <c:pt idx="26">
                  <c:v>2015</c:v>
                </c:pt>
                <c:pt idx="27">
                  <c:v>2016</c:v>
                </c:pt>
                <c:pt idx="28">
                  <c:v>2017</c:v>
                </c:pt>
                <c:pt idx="29">
                  <c:v>2018</c:v>
                </c:pt>
                <c:pt idx="30">
                  <c:v>2019</c:v>
                </c:pt>
              </c:numCache>
            </c:numRef>
          </c:cat>
          <c:val>
            <c:numRef>
              <c:f>Debt!$S$3:$S$33</c:f>
              <c:numCache>
                <c:formatCode>General</c:formatCode>
                <c:ptCount val="31"/>
                <c:pt idx="12" formatCode="0.0%">
                  <c:v>0.44589824681447615</c:v>
                </c:pt>
                <c:pt idx="13" formatCode="0.0%">
                  <c:v>0.4084545341537697</c:v>
                </c:pt>
                <c:pt idx="14" formatCode="0.0%">
                  <c:v>0.4002707481080921</c:v>
                </c:pt>
                <c:pt idx="15" formatCode="0.0%">
                  <c:v>0.35856251124551913</c:v>
                </c:pt>
                <c:pt idx="16" formatCode="0.0%">
                  <c:v>0.37239500773167533</c:v>
                </c:pt>
                <c:pt idx="17" formatCode="0.0%">
                  <c:v>0.39377796326187436</c:v>
                </c:pt>
                <c:pt idx="18" formatCode="0.0%">
                  <c:v>0.40678163056614292</c:v>
                </c:pt>
                <c:pt idx="19" formatCode="0.0%">
                  <c:v>0.39955686853766637</c:v>
                </c:pt>
                <c:pt idx="20" formatCode="0.0%">
                  <c:v>0.42887803746203185</c:v>
                </c:pt>
                <c:pt idx="21" formatCode="0.0%">
                  <c:v>0.38783829690861743</c:v>
                </c:pt>
                <c:pt idx="22" formatCode="0.0%">
                  <c:v>0.37124477229055997</c:v>
                </c:pt>
                <c:pt idx="23" formatCode="0.0%">
                  <c:v>0.33787775079464816</c:v>
                </c:pt>
                <c:pt idx="24" formatCode="0.0%">
                  <c:v>0.33003585547485531</c:v>
                </c:pt>
                <c:pt idx="25" formatCode="0.0%">
                  <c:v>0.31392795603281221</c:v>
                </c:pt>
                <c:pt idx="26" formatCode="0.0%">
                  <c:v>0.30275642243123391</c:v>
                </c:pt>
                <c:pt idx="27" formatCode="0.0%">
                  <c:v>0.29538595746687424</c:v>
                </c:pt>
                <c:pt idx="28" formatCode="0.0%">
                  <c:v>0.28564877139518036</c:v>
                </c:pt>
                <c:pt idx="29" formatCode="0.0%">
                  <c:v>0.27960526315789486</c:v>
                </c:pt>
                <c:pt idx="30" formatCode="0.0%">
                  <c:v>0.26362396024202805</c:v>
                </c:pt>
              </c:numCache>
            </c:numRef>
          </c:val>
          <c:extLst xmlns:c16r2="http://schemas.microsoft.com/office/drawing/2015/06/chart">
            <c:ext xmlns:c16="http://schemas.microsoft.com/office/drawing/2014/chart" uri="{C3380CC4-5D6E-409C-BE32-E72D297353CC}">
              <c16:uniqueId val="{00000003-9537-4EA5-8162-D4C438BE52D4}"/>
            </c:ext>
          </c:extLst>
        </c:ser>
        <c:ser>
          <c:idx val="4"/>
          <c:order val="8"/>
          <c:tx>
            <c:strRef>
              <c:f>Debt!$T$2</c:f>
              <c:strCache>
                <c:ptCount val="1"/>
                <c:pt idx="0">
                  <c:v>Gross Government Debt</c:v>
                </c:pt>
              </c:strCache>
            </c:strRef>
          </c:tx>
          <c:spPr>
            <a:solidFill>
              <a:srgbClr val="FF0000"/>
            </a:solidFill>
          </c:spPr>
          <c:cat>
            <c:numRef>
              <c:f>Debt!$A$3:$A$33</c:f>
              <c:numCache>
                <c:formatCode>General</c:formatCode>
                <c:ptCount val="31"/>
                <c:pt idx="0">
                  <c:v>1989</c:v>
                </c:pt>
                <c:pt idx="1">
                  <c:v>1990</c:v>
                </c:pt>
                <c:pt idx="2">
                  <c:v>1991</c:v>
                </c:pt>
                <c:pt idx="3">
                  <c:v>1992</c:v>
                </c:pt>
                <c:pt idx="4">
                  <c:v>1993</c:v>
                </c:pt>
                <c:pt idx="5">
                  <c:v>1994</c:v>
                </c:pt>
                <c:pt idx="6">
                  <c:v>1995</c:v>
                </c:pt>
                <c:pt idx="7">
                  <c:v>1996</c:v>
                </c:pt>
                <c:pt idx="8">
                  <c:v>1997</c:v>
                </c:pt>
                <c:pt idx="9">
                  <c:v>1998</c:v>
                </c:pt>
                <c:pt idx="10">
                  <c:v>1999</c:v>
                </c:pt>
                <c:pt idx="11">
                  <c:v>2000</c:v>
                </c:pt>
                <c:pt idx="12">
                  <c:v>2001</c:v>
                </c:pt>
                <c:pt idx="13">
                  <c:v>2002</c:v>
                </c:pt>
                <c:pt idx="14">
                  <c:v>2003</c:v>
                </c:pt>
                <c:pt idx="15">
                  <c:v>2004</c:v>
                </c:pt>
                <c:pt idx="16">
                  <c:v>2005</c:v>
                </c:pt>
                <c:pt idx="17">
                  <c:v>2006</c:v>
                </c:pt>
                <c:pt idx="18">
                  <c:v>2007</c:v>
                </c:pt>
                <c:pt idx="19">
                  <c:v>2008</c:v>
                </c:pt>
                <c:pt idx="20">
                  <c:v>2009</c:v>
                </c:pt>
                <c:pt idx="21">
                  <c:v>2010</c:v>
                </c:pt>
                <c:pt idx="22">
                  <c:v>2011</c:v>
                </c:pt>
                <c:pt idx="23">
                  <c:v>2012</c:v>
                </c:pt>
                <c:pt idx="24">
                  <c:v>2013</c:v>
                </c:pt>
                <c:pt idx="25">
                  <c:v>2014</c:v>
                </c:pt>
                <c:pt idx="26">
                  <c:v>2015</c:v>
                </c:pt>
                <c:pt idx="27">
                  <c:v>2016</c:v>
                </c:pt>
                <c:pt idx="28">
                  <c:v>2017</c:v>
                </c:pt>
                <c:pt idx="29">
                  <c:v>2018</c:v>
                </c:pt>
                <c:pt idx="30">
                  <c:v>2019</c:v>
                </c:pt>
              </c:numCache>
            </c:numRef>
          </c:cat>
          <c:val>
            <c:numRef>
              <c:f>Debt!$T$3:$T$33</c:f>
              <c:numCache>
                <c:formatCode>0.0%</c:formatCode>
                <c:ptCount val="31"/>
                <c:pt idx="0">
                  <c:v>0.24928354506180764</c:v>
                </c:pt>
                <c:pt idx="1">
                  <c:v>0.2700506656605402</c:v>
                </c:pt>
                <c:pt idx="2">
                  <c:v>0.2653197945538377</c:v>
                </c:pt>
                <c:pt idx="3">
                  <c:v>0.30305264127844994</c:v>
                </c:pt>
                <c:pt idx="4">
                  <c:v>0.30031275930299367</c:v>
                </c:pt>
                <c:pt idx="5">
                  <c:v>0.31088383091930244</c:v>
                </c:pt>
                <c:pt idx="6">
                  <c:v>0.25865342163355409</c:v>
                </c:pt>
                <c:pt idx="7">
                  <c:v>0.22769026144062515</c:v>
                </c:pt>
                <c:pt idx="8">
                  <c:v>0.20424130325120426</c:v>
                </c:pt>
                <c:pt idx="9">
                  <c:v>0.19293040118303681</c:v>
                </c:pt>
                <c:pt idx="10">
                  <c:v>0.16330294123153538</c:v>
                </c:pt>
                <c:pt idx="11">
                  <c:v>0.15670897031679168</c:v>
                </c:pt>
                <c:pt idx="12">
                  <c:v>0.13898647351863749</c:v>
                </c:pt>
                <c:pt idx="13">
                  <c:v>0.14697153334576421</c:v>
                </c:pt>
                <c:pt idx="14">
                  <c:v>0.12506195397282166</c:v>
                </c:pt>
                <c:pt idx="15">
                  <c:v>0.1239083196080331</c:v>
                </c:pt>
                <c:pt idx="16">
                  <c:v>0.10544840481628374</c:v>
                </c:pt>
                <c:pt idx="17">
                  <c:v>0.10257338726010666</c:v>
                </c:pt>
                <c:pt idx="18">
                  <c:v>8.8674816398624193E-2</c:v>
                </c:pt>
                <c:pt idx="19">
                  <c:v>9.4829062573587697E-2</c:v>
                </c:pt>
                <c:pt idx="20">
                  <c:v>0.10036280796490045</c:v>
                </c:pt>
                <c:pt idx="21">
                  <c:v>0.12143688041094906</c:v>
                </c:pt>
                <c:pt idx="22">
                  <c:v>0.1706874775779795</c:v>
                </c:pt>
                <c:pt idx="23">
                  <c:v>0.20044819082802795</c:v>
                </c:pt>
                <c:pt idx="24">
                  <c:v>0.2535763537740186</c:v>
                </c:pt>
                <c:pt idx="25">
                  <c:v>0.21106570585126275</c:v>
                </c:pt>
                <c:pt idx="26">
                  <c:v>0.23245030925110863</c:v>
                </c:pt>
                <c:pt idx="27">
                  <c:v>0.22624212131214538</c:v>
                </c:pt>
                <c:pt idx="28">
                  <c:v>0.20497581253605929</c:v>
                </c:pt>
                <c:pt idx="29">
                  <c:v>0.19120454922795946</c:v>
                </c:pt>
                <c:pt idx="30">
                  <c:v>0.1718714984378914</c:v>
                </c:pt>
              </c:numCache>
            </c:numRef>
          </c:val>
          <c:extLst xmlns:c16r2="http://schemas.microsoft.com/office/drawing/2015/06/chart">
            <c:ext xmlns:c16="http://schemas.microsoft.com/office/drawing/2014/chart" uri="{C3380CC4-5D6E-409C-BE32-E72D297353CC}">
              <c16:uniqueId val="{00000004-9537-4EA5-8162-D4C438BE52D4}"/>
            </c:ext>
          </c:extLst>
        </c:ser>
        <c:dLbls/>
        <c:axId val="178872320"/>
        <c:axId val="178873856"/>
      </c:areaChart>
      <c:lineChart>
        <c:grouping val="standard"/>
        <c:ser>
          <c:idx val="7"/>
          <c:order val="0"/>
          <c:spPr>
            <a:ln>
              <a:solidFill>
                <a:schemeClr val="accent3">
                  <a:lumMod val="75000"/>
                </a:schemeClr>
              </a:solidFill>
              <a:prstDash val="sysDash"/>
            </a:ln>
          </c:spPr>
          <c:marker>
            <c:symbol val="none"/>
          </c:marker>
          <c:cat>
            <c:numRef>
              <c:f>Debt!$A$3:$A$33</c:f>
              <c:numCache>
                <c:formatCode>General</c:formatCode>
                <c:ptCount val="31"/>
                <c:pt idx="0">
                  <c:v>1989</c:v>
                </c:pt>
                <c:pt idx="1">
                  <c:v>1990</c:v>
                </c:pt>
                <c:pt idx="2">
                  <c:v>1991</c:v>
                </c:pt>
                <c:pt idx="3">
                  <c:v>1992</c:v>
                </c:pt>
                <c:pt idx="4">
                  <c:v>1993</c:v>
                </c:pt>
                <c:pt idx="5">
                  <c:v>1994</c:v>
                </c:pt>
                <c:pt idx="6">
                  <c:v>1995</c:v>
                </c:pt>
                <c:pt idx="7">
                  <c:v>1996</c:v>
                </c:pt>
                <c:pt idx="8">
                  <c:v>1997</c:v>
                </c:pt>
                <c:pt idx="9">
                  <c:v>1998</c:v>
                </c:pt>
                <c:pt idx="10">
                  <c:v>1999</c:v>
                </c:pt>
                <c:pt idx="11">
                  <c:v>2000</c:v>
                </c:pt>
                <c:pt idx="12">
                  <c:v>2001</c:v>
                </c:pt>
                <c:pt idx="13">
                  <c:v>2002</c:v>
                </c:pt>
                <c:pt idx="14">
                  <c:v>2003</c:v>
                </c:pt>
                <c:pt idx="15">
                  <c:v>2004</c:v>
                </c:pt>
                <c:pt idx="16">
                  <c:v>2005</c:v>
                </c:pt>
                <c:pt idx="17">
                  <c:v>2006</c:v>
                </c:pt>
                <c:pt idx="18">
                  <c:v>2007</c:v>
                </c:pt>
                <c:pt idx="19">
                  <c:v>2008</c:v>
                </c:pt>
                <c:pt idx="20">
                  <c:v>2009</c:v>
                </c:pt>
                <c:pt idx="21">
                  <c:v>2010</c:v>
                </c:pt>
                <c:pt idx="22">
                  <c:v>2011</c:v>
                </c:pt>
                <c:pt idx="23">
                  <c:v>2012</c:v>
                </c:pt>
                <c:pt idx="24">
                  <c:v>2013</c:v>
                </c:pt>
                <c:pt idx="25">
                  <c:v>2014</c:v>
                </c:pt>
                <c:pt idx="26">
                  <c:v>2015</c:v>
                </c:pt>
                <c:pt idx="27">
                  <c:v>2016</c:v>
                </c:pt>
                <c:pt idx="28">
                  <c:v>2017</c:v>
                </c:pt>
                <c:pt idx="29">
                  <c:v>2018</c:v>
                </c:pt>
                <c:pt idx="30">
                  <c:v>2019</c:v>
                </c:pt>
              </c:numCache>
            </c:numRef>
          </c:cat>
          <c:val>
            <c:numRef>
              <c:f>Debt!$AK$3:$AK$33</c:f>
              <c:numCache>
                <c:formatCode>General</c:formatCode>
                <c:ptCount val="31"/>
                <c:pt idx="22" formatCode="0.0%">
                  <c:v>0.77175980303022873</c:v>
                </c:pt>
                <c:pt idx="23" formatCode="0.0%">
                  <c:v>0.74921004022465798</c:v>
                </c:pt>
                <c:pt idx="24" formatCode="0.0%">
                  <c:v>0.71840121356991848</c:v>
                </c:pt>
                <c:pt idx="25" formatCode="0.0%">
                  <c:v>0.6258277149695558</c:v>
                </c:pt>
                <c:pt idx="26" formatCode="0.0%">
                  <c:v>0.59687115500540877</c:v>
                </c:pt>
                <c:pt idx="27" formatCode="0.0%">
                  <c:v>0.56752094434227696</c:v>
                </c:pt>
                <c:pt idx="28" formatCode="0.0%">
                  <c:v>0.54907762178794906</c:v>
                </c:pt>
                <c:pt idx="29" formatCode="0.0%">
                  <c:v>0.5222445901820798</c:v>
                </c:pt>
                <c:pt idx="30" formatCode="0.0%">
                  <c:v>0.50173018363015598</c:v>
                </c:pt>
              </c:numCache>
            </c:numRef>
          </c:val>
          <c:extLst xmlns:c16r2="http://schemas.microsoft.com/office/drawing/2015/06/chart">
            <c:ext xmlns:c16="http://schemas.microsoft.com/office/drawing/2014/chart" uri="{C3380CC4-5D6E-409C-BE32-E72D297353CC}">
              <c16:uniqueId val="{00000005-9537-4EA5-8162-D4C438BE52D4}"/>
            </c:ext>
          </c:extLst>
        </c:ser>
        <c:ser>
          <c:idx val="0"/>
          <c:order val="2"/>
          <c:tx>
            <c:strRef>
              <c:f>Debt!$P$2</c:f>
              <c:strCache>
                <c:ptCount val="1"/>
                <c:pt idx="0">
                  <c:v>Net Total Debt</c:v>
                </c:pt>
              </c:strCache>
            </c:strRef>
          </c:tx>
          <c:spPr>
            <a:ln w="28575">
              <a:solidFill>
                <a:schemeClr val="tx1"/>
              </a:solidFill>
              <a:prstDash val="sysDash"/>
            </a:ln>
            <a:effectLst/>
          </c:spPr>
          <c:marker>
            <c:symbol val="none"/>
          </c:marker>
          <c:cat>
            <c:numRef>
              <c:f>Debt!$A$3:$A$33</c:f>
              <c:numCache>
                <c:formatCode>General</c:formatCode>
                <c:ptCount val="31"/>
                <c:pt idx="0">
                  <c:v>1989</c:v>
                </c:pt>
                <c:pt idx="1">
                  <c:v>1990</c:v>
                </c:pt>
                <c:pt idx="2">
                  <c:v>1991</c:v>
                </c:pt>
                <c:pt idx="3">
                  <c:v>1992</c:v>
                </c:pt>
                <c:pt idx="4">
                  <c:v>1993</c:v>
                </c:pt>
                <c:pt idx="5">
                  <c:v>1994</c:v>
                </c:pt>
                <c:pt idx="6">
                  <c:v>1995</c:v>
                </c:pt>
                <c:pt idx="7">
                  <c:v>1996</c:v>
                </c:pt>
                <c:pt idx="8">
                  <c:v>1997</c:v>
                </c:pt>
                <c:pt idx="9">
                  <c:v>1998</c:v>
                </c:pt>
                <c:pt idx="10">
                  <c:v>1999</c:v>
                </c:pt>
                <c:pt idx="11">
                  <c:v>2000</c:v>
                </c:pt>
                <c:pt idx="12">
                  <c:v>2001</c:v>
                </c:pt>
                <c:pt idx="13">
                  <c:v>2002</c:v>
                </c:pt>
                <c:pt idx="14">
                  <c:v>2003</c:v>
                </c:pt>
                <c:pt idx="15">
                  <c:v>2004</c:v>
                </c:pt>
                <c:pt idx="16">
                  <c:v>2005</c:v>
                </c:pt>
                <c:pt idx="17">
                  <c:v>2006</c:v>
                </c:pt>
                <c:pt idx="18">
                  <c:v>2007</c:v>
                </c:pt>
                <c:pt idx="19">
                  <c:v>2008</c:v>
                </c:pt>
                <c:pt idx="20">
                  <c:v>2009</c:v>
                </c:pt>
                <c:pt idx="21">
                  <c:v>2010</c:v>
                </c:pt>
                <c:pt idx="22">
                  <c:v>2011</c:v>
                </c:pt>
                <c:pt idx="23">
                  <c:v>2012</c:v>
                </c:pt>
                <c:pt idx="24">
                  <c:v>2013</c:v>
                </c:pt>
                <c:pt idx="25">
                  <c:v>2014</c:v>
                </c:pt>
                <c:pt idx="26">
                  <c:v>2015</c:v>
                </c:pt>
                <c:pt idx="27">
                  <c:v>2016</c:v>
                </c:pt>
                <c:pt idx="28">
                  <c:v>2017</c:v>
                </c:pt>
                <c:pt idx="29">
                  <c:v>2018</c:v>
                </c:pt>
                <c:pt idx="30">
                  <c:v>2019</c:v>
                </c:pt>
              </c:numCache>
            </c:numRef>
          </c:cat>
          <c:val>
            <c:numRef>
              <c:f>Debt!$P$3:$P$33</c:f>
              <c:numCache>
                <c:formatCode>General</c:formatCode>
                <c:ptCount val="31"/>
                <c:pt idx="3" formatCode="0.0%">
                  <c:v>0.62866771097976759</c:v>
                </c:pt>
                <c:pt idx="4" formatCode="0.0%">
                  <c:v>0.68586200293610777</c:v>
                </c:pt>
                <c:pt idx="5" formatCode="0.0%">
                  <c:v>0.63166420336979034</c:v>
                </c:pt>
                <c:pt idx="6" formatCode="0.0%">
                  <c:v>0.58557395143487867</c:v>
                </c:pt>
                <c:pt idx="7" formatCode="0.0%">
                  <c:v>0.57202086537262553</c:v>
                </c:pt>
                <c:pt idx="8" formatCode="0.0%">
                  <c:v>0.59944016379659948</c:v>
                </c:pt>
                <c:pt idx="9" formatCode="0.0%">
                  <c:v>0.62974765062252569</c:v>
                </c:pt>
                <c:pt idx="10" formatCode="0.0%">
                  <c:v>0.6968809091419691</c:v>
                </c:pt>
                <c:pt idx="11" formatCode="0.0%">
                  <c:v>0.70798117090144752</c:v>
                </c:pt>
                <c:pt idx="12" formatCode="0.0%">
                  <c:v>0.63584475838416565</c:v>
                </c:pt>
                <c:pt idx="13" formatCode="0.0%">
                  <c:v>0.60929827832680739</c:v>
                </c:pt>
                <c:pt idx="14" formatCode="0.0%">
                  <c:v>0.55051375563133853</c:v>
                </c:pt>
                <c:pt idx="15" formatCode="0.0%">
                  <c:v>0.61109188800155023</c:v>
                </c:pt>
                <c:pt idx="16" formatCode="0.0%">
                  <c:v>0.64922780297491589</c:v>
                </c:pt>
                <c:pt idx="17" formatCode="0.0%">
                  <c:v>0.71687216531542852</c:v>
                </c:pt>
                <c:pt idx="18" formatCode="0.0%">
                  <c:v>0.74265013479594677</c:v>
                </c:pt>
                <c:pt idx="19" formatCode="0.0%">
                  <c:v>0.75262774816432265</c:v>
                </c:pt>
                <c:pt idx="20" formatCode="0.0%">
                  <c:v>0.83765398245021949</c:v>
                </c:pt>
                <c:pt idx="21" formatCode="0.0%">
                  <c:v>0.79999691170566489</c:v>
                </c:pt>
                <c:pt idx="22" formatCode="0.0%">
                  <c:v>0.66805089368645065</c:v>
                </c:pt>
                <c:pt idx="23" formatCode="0.0%">
                  <c:v>0.66368341600172542</c:v>
                </c:pt>
                <c:pt idx="24" formatCode="0.0%">
                  <c:v>0.65883515675278126</c:v>
                </c:pt>
                <c:pt idx="25" formatCode="0.0%">
                  <c:v>0.59142571083581486</c:v>
                </c:pt>
                <c:pt idx="26" formatCode="0.0%">
                  <c:v>0.57353074757016986</c:v>
                </c:pt>
                <c:pt idx="27" formatCode="0.0%">
                  <c:v>0.5533550242844345</c:v>
                </c:pt>
                <c:pt idx="28" formatCode="0.0%">
                  <c:v>0.53617024424160831</c:v>
                </c:pt>
                <c:pt idx="29" formatCode="0.0%">
                  <c:v>0.51410565056173563</c:v>
                </c:pt>
                <c:pt idx="30" formatCode="0.0%">
                  <c:v>0.49744262381523624</c:v>
                </c:pt>
              </c:numCache>
            </c:numRef>
          </c:val>
          <c:extLst xmlns:c16r2="http://schemas.microsoft.com/office/drawing/2015/06/chart">
            <c:ext xmlns:c16="http://schemas.microsoft.com/office/drawing/2014/chart" uri="{C3380CC4-5D6E-409C-BE32-E72D297353CC}">
              <c16:uniqueId val="{00000006-9537-4EA5-8162-D4C438BE52D4}"/>
            </c:ext>
          </c:extLst>
        </c:ser>
        <c:ser>
          <c:idx val="5"/>
          <c:order val="3"/>
          <c:tx>
            <c:strRef>
              <c:f>Debt!$U$2</c:f>
              <c:strCache>
                <c:ptCount val="1"/>
                <c:pt idx="0">
                  <c:v>Net Private Debt</c:v>
                </c:pt>
              </c:strCache>
            </c:strRef>
          </c:tx>
          <c:spPr>
            <a:ln w="38100">
              <a:solidFill>
                <a:srgbClr val="00B0F0"/>
              </a:solidFill>
              <a:prstDash val="sysDot"/>
            </a:ln>
          </c:spPr>
          <c:marker>
            <c:symbol val="none"/>
          </c:marker>
          <c:cat>
            <c:numRef>
              <c:f>Debt!$A$3:$A$33</c:f>
              <c:numCache>
                <c:formatCode>General</c:formatCode>
                <c:ptCount val="31"/>
                <c:pt idx="0">
                  <c:v>1989</c:v>
                </c:pt>
                <c:pt idx="1">
                  <c:v>1990</c:v>
                </c:pt>
                <c:pt idx="2">
                  <c:v>1991</c:v>
                </c:pt>
                <c:pt idx="3">
                  <c:v>1992</c:v>
                </c:pt>
                <c:pt idx="4">
                  <c:v>1993</c:v>
                </c:pt>
                <c:pt idx="5">
                  <c:v>1994</c:v>
                </c:pt>
                <c:pt idx="6">
                  <c:v>1995</c:v>
                </c:pt>
                <c:pt idx="7">
                  <c:v>1996</c:v>
                </c:pt>
                <c:pt idx="8">
                  <c:v>1997</c:v>
                </c:pt>
                <c:pt idx="9">
                  <c:v>1998</c:v>
                </c:pt>
                <c:pt idx="10">
                  <c:v>1999</c:v>
                </c:pt>
                <c:pt idx="11">
                  <c:v>2000</c:v>
                </c:pt>
                <c:pt idx="12">
                  <c:v>2001</c:v>
                </c:pt>
                <c:pt idx="13">
                  <c:v>2002</c:v>
                </c:pt>
                <c:pt idx="14">
                  <c:v>2003</c:v>
                </c:pt>
                <c:pt idx="15">
                  <c:v>2004</c:v>
                </c:pt>
                <c:pt idx="16">
                  <c:v>2005</c:v>
                </c:pt>
                <c:pt idx="17">
                  <c:v>2006</c:v>
                </c:pt>
                <c:pt idx="18">
                  <c:v>2007</c:v>
                </c:pt>
                <c:pt idx="19">
                  <c:v>2008</c:v>
                </c:pt>
                <c:pt idx="20">
                  <c:v>2009</c:v>
                </c:pt>
                <c:pt idx="21">
                  <c:v>2010</c:v>
                </c:pt>
                <c:pt idx="22">
                  <c:v>2011</c:v>
                </c:pt>
                <c:pt idx="23">
                  <c:v>2012</c:v>
                </c:pt>
                <c:pt idx="24">
                  <c:v>2013</c:v>
                </c:pt>
                <c:pt idx="25">
                  <c:v>2014</c:v>
                </c:pt>
                <c:pt idx="26">
                  <c:v>2015</c:v>
                </c:pt>
                <c:pt idx="27">
                  <c:v>2016</c:v>
                </c:pt>
                <c:pt idx="28">
                  <c:v>2017</c:v>
                </c:pt>
                <c:pt idx="29">
                  <c:v>2018</c:v>
                </c:pt>
                <c:pt idx="30">
                  <c:v>2019</c:v>
                </c:pt>
              </c:numCache>
            </c:numRef>
          </c:cat>
          <c:val>
            <c:numRef>
              <c:f>Debt!$U$3:$U$33</c:f>
              <c:numCache>
                <c:formatCode>General</c:formatCode>
                <c:ptCount val="31"/>
                <c:pt idx="12" formatCode="0.0%">
                  <c:v>0.57320237985964495</c:v>
                </c:pt>
                <c:pt idx="13" formatCode="0.0%">
                  <c:v>0.52626017776120315</c:v>
                </c:pt>
                <c:pt idx="14" formatCode="0.0%">
                  <c:v>0.49793240174284858</c:v>
                </c:pt>
                <c:pt idx="15" formatCode="0.0%">
                  <c:v>0.56588836140676257</c:v>
                </c:pt>
                <c:pt idx="16" formatCode="0.0%">
                  <c:v>0.61195401108961633</c:v>
                </c:pt>
                <c:pt idx="17" formatCode="0.0%">
                  <c:v>0.72689444386480673</c:v>
                </c:pt>
                <c:pt idx="18" formatCode="0.0%">
                  <c:v>0.79158338756158764</c:v>
                </c:pt>
                <c:pt idx="19" formatCode="0.0%">
                  <c:v>0.81445207972084843</c:v>
                </c:pt>
                <c:pt idx="20" formatCode="0.0%">
                  <c:v>0.87610213466081688</c:v>
                </c:pt>
                <c:pt idx="21" formatCode="0.0%">
                  <c:v>0.84317126650950702</c:v>
                </c:pt>
                <c:pt idx="22" formatCode="0.0%">
                  <c:v>0.69269177277708716</c:v>
                </c:pt>
                <c:pt idx="23" formatCode="0.0%">
                  <c:v>0.63578869396442617</c:v>
                </c:pt>
                <c:pt idx="24" formatCode="0.0%">
                  <c:v>0.59005240415555749</c:v>
                </c:pt>
                <c:pt idx="25" formatCode="0.0%">
                  <c:v>0.54099149618209108</c:v>
                </c:pt>
                <c:pt idx="26" formatCode="0.0%">
                  <c:v>0.52175492778635657</c:v>
                </c:pt>
                <c:pt idx="27" formatCode="0.0%">
                  <c:v>0.50438534446173422</c:v>
                </c:pt>
                <c:pt idx="28" formatCode="0.0%">
                  <c:v>0.51492669793038159</c:v>
                </c:pt>
                <c:pt idx="29" formatCode="0.0%">
                  <c:v>0.50163954839780844</c:v>
                </c:pt>
                <c:pt idx="30" formatCode="0.0%">
                  <c:v>0.4819039270225024</c:v>
                </c:pt>
              </c:numCache>
            </c:numRef>
          </c:val>
          <c:extLst xmlns:c16r2="http://schemas.microsoft.com/office/drawing/2015/06/chart">
            <c:ext xmlns:c16="http://schemas.microsoft.com/office/drawing/2014/chart" uri="{C3380CC4-5D6E-409C-BE32-E72D297353CC}">
              <c16:uniqueId val="{00000007-9537-4EA5-8162-D4C438BE52D4}"/>
            </c:ext>
          </c:extLst>
        </c:ser>
        <c:ser>
          <c:idx val="6"/>
          <c:order val="4"/>
          <c:tx>
            <c:strRef>
              <c:f>Debt!$X$2</c:f>
              <c:strCache>
                <c:ptCount val="1"/>
                <c:pt idx="0">
                  <c:v>Net Government Debt</c:v>
                </c:pt>
              </c:strCache>
            </c:strRef>
          </c:tx>
          <c:spPr>
            <a:ln w="38100">
              <a:solidFill>
                <a:srgbClr val="FF8989"/>
              </a:solidFill>
              <a:prstDash val="sysDot"/>
            </a:ln>
          </c:spPr>
          <c:marker>
            <c:symbol val="none"/>
          </c:marker>
          <c:cat>
            <c:numRef>
              <c:f>Debt!$A$3:$A$33</c:f>
              <c:numCache>
                <c:formatCode>General</c:formatCode>
                <c:ptCount val="31"/>
                <c:pt idx="0">
                  <c:v>1989</c:v>
                </c:pt>
                <c:pt idx="1">
                  <c:v>1990</c:v>
                </c:pt>
                <c:pt idx="2">
                  <c:v>1991</c:v>
                </c:pt>
                <c:pt idx="3">
                  <c:v>1992</c:v>
                </c:pt>
                <c:pt idx="4">
                  <c:v>1993</c:v>
                </c:pt>
                <c:pt idx="5">
                  <c:v>1994</c:v>
                </c:pt>
                <c:pt idx="6">
                  <c:v>1995</c:v>
                </c:pt>
                <c:pt idx="7">
                  <c:v>1996</c:v>
                </c:pt>
                <c:pt idx="8">
                  <c:v>1997</c:v>
                </c:pt>
                <c:pt idx="9">
                  <c:v>1998</c:v>
                </c:pt>
                <c:pt idx="10">
                  <c:v>1999</c:v>
                </c:pt>
                <c:pt idx="11">
                  <c:v>2000</c:v>
                </c:pt>
                <c:pt idx="12">
                  <c:v>2001</c:v>
                </c:pt>
                <c:pt idx="13">
                  <c:v>2002</c:v>
                </c:pt>
                <c:pt idx="14">
                  <c:v>2003</c:v>
                </c:pt>
                <c:pt idx="15">
                  <c:v>2004</c:v>
                </c:pt>
                <c:pt idx="16">
                  <c:v>2005</c:v>
                </c:pt>
                <c:pt idx="17">
                  <c:v>2006</c:v>
                </c:pt>
                <c:pt idx="18">
                  <c:v>2007</c:v>
                </c:pt>
                <c:pt idx="19">
                  <c:v>2008</c:v>
                </c:pt>
                <c:pt idx="20">
                  <c:v>2009</c:v>
                </c:pt>
                <c:pt idx="21">
                  <c:v>2010</c:v>
                </c:pt>
                <c:pt idx="22">
                  <c:v>2011</c:v>
                </c:pt>
                <c:pt idx="23">
                  <c:v>2012</c:v>
                </c:pt>
                <c:pt idx="24">
                  <c:v>2013</c:v>
                </c:pt>
                <c:pt idx="25">
                  <c:v>2014</c:v>
                </c:pt>
                <c:pt idx="26">
                  <c:v>2015</c:v>
                </c:pt>
                <c:pt idx="27">
                  <c:v>2016</c:v>
                </c:pt>
                <c:pt idx="28">
                  <c:v>2017</c:v>
                </c:pt>
                <c:pt idx="29">
                  <c:v>2018</c:v>
                </c:pt>
                <c:pt idx="30">
                  <c:v>2019</c:v>
                </c:pt>
              </c:numCache>
            </c:numRef>
          </c:cat>
          <c:val>
            <c:numRef>
              <c:f>Debt!$X$3:$X$33</c:f>
              <c:numCache>
                <c:formatCode>General</c:formatCode>
                <c:ptCount val="31"/>
                <c:pt idx="12" formatCode="0.0%">
                  <c:v>6.2642378524520398E-2</c:v>
                </c:pt>
                <c:pt idx="13" formatCode="0.0%">
                  <c:v>8.3038100565603859E-2</c:v>
                </c:pt>
                <c:pt idx="14" formatCode="0.0%">
                  <c:v>5.2581353888490251E-2</c:v>
                </c:pt>
                <c:pt idx="15" formatCode="0.0%">
                  <c:v>4.5210446914229568E-2</c:v>
                </c:pt>
                <c:pt idx="16" formatCode="0.0%">
                  <c:v>3.7273791885299473E-2</c:v>
                </c:pt>
                <c:pt idx="17" formatCode="0.0%">
                  <c:v>-1.0016141207951541E-2</c:v>
                </c:pt>
                <c:pt idx="18" formatCode="0.0%">
                  <c:v>-4.8933252765640978E-2</c:v>
                </c:pt>
                <c:pt idx="19" formatCode="0.0%">
                  <c:v>-6.1829683385781271E-2</c:v>
                </c:pt>
                <c:pt idx="20" formatCode="0.0%">
                  <c:v>-3.8453425582180227E-2</c:v>
                </c:pt>
                <c:pt idx="21" formatCode="0.0%">
                  <c:v>-4.3179501961066895E-2</c:v>
                </c:pt>
                <c:pt idx="22" formatCode="0.0%">
                  <c:v>-2.4640879090636569E-2</c:v>
                </c:pt>
                <c:pt idx="23" formatCode="0.0%">
                  <c:v>2.7890033848721536E-2</c:v>
                </c:pt>
                <c:pt idx="24" formatCode="0.0%">
                  <c:v>6.8782752597223509E-2</c:v>
                </c:pt>
                <c:pt idx="25" formatCode="0.0%">
                  <c:v>5.0434214653724031E-2</c:v>
                </c:pt>
                <c:pt idx="26" formatCode="0.0%">
                  <c:v>5.177169093056095E-2</c:v>
                </c:pt>
                <c:pt idx="27" formatCode="0.0%">
                  <c:v>4.8969679822700063E-2</c:v>
                </c:pt>
                <c:pt idx="28" formatCode="0.0%">
                  <c:v>2.1243546311226835E-2</c:v>
                </c:pt>
                <c:pt idx="29" formatCode="0.0%">
                  <c:v>1.246610216392717E-2</c:v>
                </c:pt>
                <c:pt idx="30" formatCode="0.0%">
                  <c:v>1.5538696792733888E-2</c:v>
                </c:pt>
              </c:numCache>
            </c:numRef>
          </c:val>
          <c:extLst xmlns:c16r2="http://schemas.microsoft.com/office/drawing/2015/06/chart">
            <c:ext xmlns:c16="http://schemas.microsoft.com/office/drawing/2014/chart" uri="{C3380CC4-5D6E-409C-BE32-E72D297353CC}">
              <c16:uniqueId val="{00000008-9537-4EA5-8162-D4C438BE52D4}"/>
            </c:ext>
          </c:extLst>
        </c:ser>
        <c:dLbls/>
        <c:marker val="1"/>
        <c:axId val="178872320"/>
        <c:axId val="178873856"/>
      </c:lineChart>
      <c:catAx>
        <c:axId val="178872320"/>
        <c:scaling>
          <c:orientation val="minMax"/>
        </c:scaling>
        <c:axPos val="b"/>
        <c:numFmt formatCode="General" sourceLinked="1"/>
        <c:tickLblPos val="low"/>
        <c:txPr>
          <a:bodyPr rot="-2700000"/>
          <a:lstStyle/>
          <a:p>
            <a:pPr>
              <a:defRPr sz="1200"/>
            </a:pPr>
            <a:endParaRPr lang="en-US"/>
          </a:p>
        </c:txPr>
        <c:crossAx val="178873856"/>
        <c:crosses val="autoZero"/>
        <c:auto val="1"/>
        <c:lblAlgn val="ctr"/>
        <c:lblOffset val="100"/>
      </c:catAx>
      <c:valAx>
        <c:axId val="178873856"/>
        <c:scaling>
          <c:orientation val="minMax"/>
          <c:max val="1.4"/>
          <c:min val="-0.1"/>
        </c:scaling>
        <c:axPos val="l"/>
        <c:majorGridlines/>
        <c:numFmt formatCode="0%" sourceLinked="0"/>
        <c:tickLblPos val="nextTo"/>
        <c:txPr>
          <a:bodyPr/>
          <a:lstStyle/>
          <a:p>
            <a:pPr>
              <a:defRPr sz="1200"/>
            </a:pPr>
            <a:endParaRPr lang="en-US"/>
          </a:p>
        </c:txPr>
        <c:crossAx val="178872320"/>
        <c:crosses val="autoZero"/>
        <c:crossBetween val="between"/>
        <c:majorUnit val="0.1"/>
      </c:valAx>
    </c:plotArea>
    <c:legend>
      <c:legendPos val="b"/>
      <c:legendEntry>
        <c:idx val="0"/>
        <c:delete val="1"/>
      </c:legendEntry>
      <c:legendEntry>
        <c:idx val="1"/>
        <c:delete val="1"/>
      </c:legendEntry>
      <c:legendEntry>
        <c:idx val="2"/>
        <c:delete val="1"/>
      </c:legendEntry>
      <c:legendEntry>
        <c:idx val="3"/>
        <c:delete val="1"/>
      </c:legendEntry>
      <c:legendEntry>
        <c:idx val="4"/>
        <c:delete val="1"/>
      </c:legendEntry>
      <c:legendEntry>
        <c:idx val="5"/>
        <c:delete val="1"/>
      </c:legendEntry>
      <c:txPr>
        <a:bodyPr/>
        <a:lstStyle/>
        <a:p>
          <a:pPr>
            <a:defRPr sz="1200"/>
          </a:pPr>
          <a:endParaRPr lang="en-US"/>
        </a:p>
      </c:txPr>
    </c:legend>
    <c:plotVisOnly val="1"/>
    <c:dispBlanksAs val="gap"/>
  </c:chart>
  <c:txPr>
    <a:bodyPr/>
    <a:lstStyle/>
    <a:p>
      <a:pPr>
        <a:defRPr>
          <a:solidFill>
            <a:srgbClr val="0070C0"/>
          </a:solidFill>
        </a:defRPr>
      </a:pPr>
      <a:endParaRPr lang="en-US"/>
    </a:p>
  </c:txPr>
  <c:externalData r:id="rId2"/>
  <c:userShapes r:id="rId3"/>
</c:chartSpace>
</file>

<file path=ppt/charts/chart2.xml><?xml version="1.0" encoding="utf-8"?>
<c:chartSpace xmlns:c="http://schemas.openxmlformats.org/drawingml/2006/chart" xmlns:a="http://schemas.openxmlformats.org/drawingml/2006/main" xmlns:r="http://schemas.openxmlformats.org/officeDocument/2006/relationships">
  <c:lang val="en-NZ"/>
  <c:chart>
    <c:title>
      <c:tx>
        <c:rich>
          <a:bodyPr/>
          <a:lstStyle/>
          <a:p>
            <a:pPr>
              <a:defRPr>
                <a:solidFill>
                  <a:srgbClr val="0070C0"/>
                </a:solidFill>
              </a:defRPr>
            </a:pPr>
            <a:r>
              <a:rPr lang="en-US" dirty="0">
                <a:solidFill>
                  <a:srgbClr val="0070C0"/>
                </a:solidFill>
              </a:rPr>
              <a:t>Overseas ownership of shares listed </a:t>
            </a:r>
          </a:p>
          <a:p>
            <a:pPr>
              <a:defRPr>
                <a:solidFill>
                  <a:srgbClr val="0070C0"/>
                </a:solidFill>
              </a:defRPr>
            </a:pPr>
            <a:r>
              <a:rPr lang="en-US" dirty="0">
                <a:solidFill>
                  <a:srgbClr val="0070C0"/>
                </a:solidFill>
              </a:rPr>
              <a:t>on the New Zealand</a:t>
            </a:r>
            <a:r>
              <a:rPr lang="en-US" baseline="0" dirty="0">
                <a:solidFill>
                  <a:srgbClr val="0070C0"/>
                </a:solidFill>
              </a:rPr>
              <a:t> share market</a:t>
            </a:r>
            <a:endParaRPr lang="en-US" dirty="0">
              <a:solidFill>
                <a:srgbClr val="0070C0"/>
              </a:solidFill>
            </a:endParaRPr>
          </a:p>
        </c:rich>
      </c:tx>
      <c:layout/>
    </c:title>
    <c:plotArea>
      <c:layout/>
      <c:lineChart>
        <c:grouping val="standard"/>
        <c:ser>
          <c:idx val="0"/>
          <c:order val="0"/>
          <c:tx>
            <c:strRef>
              <c:f>Sharemarket!$A$33</c:f>
              <c:strCache>
                <c:ptCount val="1"/>
                <c:pt idx="0">
                  <c:v>Overseas ownership shares listed on the NZ Sharemarket</c:v>
                </c:pt>
              </c:strCache>
            </c:strRef>
          </c:tx>
          <c:spPr>
            <a:ln>
              <a:solidFill>
                <a:srgbClr val="FF0000"/>
              </a:solidFill>
            </a:ln>
          </c:spPr>
          <c:marker>
            <c:symbol val="none"/>
          </c:marker>
          <c:cat>
            <c:numRef>
              <c:f>Sharemarket!$B$32:$AY$32</c:f>
              <c:numCache>
                <c:formatCode>mmm\-yy</c:formatCode>
                <c:ptCount val="50"/>
                <c:pt idx="0">
                  <c:v>31472</c:v>
                </c:pt>
                <c:pt idx="1">
                  <c:v>31747</c:v>
                </c:pt>
                <c:pt idx="2">
                  <c:v>31929</c:v>
                </c:pt>
                <c:pt idx="3">
                  <c:v>32843</c:v>
                </c:pt>
                <c:pt idx="4">
                  <c:v>33298</c:v>
                </c:pt>
                <c:pt idx="5">
                  <c:v>33451</c:v>
                </c:pt>
                <c:pt idx="6">
                  <c:v>33664</c:v>
                </c:pt>
                <c:pt idx="7">
                  <c:v>33939</c:v>
                </c:pt>
                <c:pt idx="8">
                  <c:v>34029</c:v>
                </c:pt>
                <c:pt idx="9">
                  <c:v>34213</c:v>
                </c:pt>
                <c:pt idx="10">
                  <c:v>34639</c:v>
                </c:pt>
                <c:pt idx="11">
                  <c:v>34820</c:v>
                </c:pt>
                <c:pt idx="12">
                  <c:v>34912</c:v>
                </c:pt>
                <c:pt idx="13">
                  <c:v>35125</c:v>
                </c:pt>
                <c:pt idx="14">
                  <c:v>35247</c:v>
                </c:pt>
                <c:pt idx="15">
                  <c:v>35643</c:v>
                </c:pt>
                <c:pt idx="16">
                  <c:v>35765</c:v>
                </c:pt>
                <c:pt idx="17">
                  <c:v>35977</c:v>
                </c:pt>
                <c:pt idx="18">
                  <c:v>36130</c:v>
                </c:pt>
                <c:pt idx="19">
                  <c:v>36495</c:v>
                </c:pt>
                <c:pt idx="20">
                  <c:v>36861</c:v>
                </c:pt>
                <c:pt idx="21">
                  <c:v>37226</c:v>
                </c:pt>
                <c:pt idx="22">
                  <c:v>37681</c:v>
                </c:pt>
                <c:pt idx="23">
                  <c:v>38047</c:v>
                </c:pt>
                <c:pt idx="24">
                  <c:v>38412</c:v>
                </c:pt>
                <c:pt idx="25">
                  <c:v>38777</c:v>
                </c:pt>
                <c:pt idx="26">
                  <c:v>39142</c:v>
                </c:pt>
                <c:pt idx="27">
                  <c:v>39508</c:v>
                </c:pt>
                <c:pt idx="28">
                  <c:v>39873</c:v>
                </c:pt>
                <c:pt idx="29">
                  <c:v>39965</c:v>
                </c:pt>
                <c:pt idx="30">
                  <c:v>40238</c:v>
                </c:pt>
                <c:pt idx="31">
                  <c:v>40330</c:v>
                </c:pt>
                <c:pt idx="32">
                  <c:v>40603</c:v>
                </c:pt>
                <c:pt idx="33">
                  <c:v>40695</c:v>
                </c:pt>
                <c:pt idx="34">
                  <c:v>40969</c:v>
                </c:pt>
                <c:pt idx="35">
                  <c:v>41061</c:v>
                </c:pt>
                <c:pt idx="36">
                  <c:v>41334</c:v>
                </c:pt>
                <c:pt idx="37">
                  <c:v>41426</c:v>
                </c:pt>
                <c:pt idx="38">
                  <c:v>41699</c:v>
                </c:pt>
                <c:pt idx="39">
                  <c:v>41791</c:v>
                </c:pt>
                <c:pt idx="40">
                  <c:v>42064</c:v>
                </c:pt>
                <c:pt idx="41">
                  <c:v>42248</c:v>
                </c:pt>
                <c:pt idx="42">
                  <c:v>42430</c:v>
                </c:pt>
                <c:pt idx="43">
                  <c:v>42614</c:v>
                </c:pt>
                <c:pt idx="44">
                  <c:v>42795</c:v>
                </c:pt>
                <c:pt idx="45">
                  <c:v>42979</c:v>
                </c:pt>
                <c:pt idx="46">
                  <c:v>43160</c:v>
                </c:pt>
                <c:pt idx="47">
                  <c:v>43344</c:v>
                </c:pt>
                <c:pt idx="48">
                  <c:v>43525</c:v>
                </c:pt>
                <c:pt idx="49">
                  <c:v>43709</c:v>
                </c:pt>
              </c:numCache>
            </c:numRef>
          </c:cat>
          <c:val>
            <c:numRef>
              <c:f>Sharemarket!$B$33:$AY$33</c:f>
              <c:numCache>
                <c:formatCode>0%</c:formatCode>
                <c:ptCount val="50"/>
                <c:pt idx="1">
                  <c:v>0.05</c:v>
                </c:pt>
                <c:pt idx="2">
                  <c:v>0.1</c:v>
                </c:pt>
                <c:pt idx="3">
                  <c:v>0.19</c:v>
                </c:pt>
                <c:pt idx="4">
                  <c:v>0.23</c:v>
                </c:pt>
                <c:pt idx="5">
                  <c:v>0.42000000000000004</c:v>
                </c:pt>
                <c:pt idx="6">
                  <c:v>0.43000000000000005</c:v>
                </c:pt>
                <c:pt idx="7">
                  <c:v>0.44</c:v>
                </c:pt>
                <c:pt idx="8">
                  <c:v>0.44</c:v>
                </c:pt>
                <c:pt idx="9">
                  <c:v>0.43000000000000005</c:v>
                </c:pt>
                <c:pt idx="10">
                  <c:v>0.51</c:v>
                </c:pt>
                <c:pt idx="11">
                  <c:v>0.54</c:v>
                </c:pt>
                <c:pt idx="12">
                  <c:v>0.56000000000000005</c:v>
                </c:pt>
                <c:pt idx="13">
                  <c:v>0.58000000000000007</c:v>
                </c:pt>
                <c:pt idx="14">
                  <c:v>0.6100000000000001</c:v>
                </c:pt>
                <c:pt idx="15">
                  <c:v>0.6100000000000001</c:v>
                </c:pt>
                <c:pt idx="16">
                  <c:v>0.60300000000000009</c:v>
                </c:pt>
                <c:pt idx="17">
                  <c:v>0.56999999999999995</c:v>
                </c:pt>
                <c:pt idx="18">
                  <c:v>0.55100000000000005</c:v>
                </c:pt>
                <c:pt idx="19">
                  <c:v>0.54500000000000004</c:v>
                </c:pt>
                <c:pt idx="20">
                  <c:v>0.47200000000000003</c:v>
                </c:pt>
                <c:pt idx="21">
                  <c:v>0.47100000000000003</c:v>
                </c:pt>
                <c:pt idx="22">
                  <c:v>0.45400000000000001</c:v>
                </c:pt>
                <c:pt idx="23">
                  <c:v>0.46</c:v>
                </c:pt>
                <c:pt idx="24">
                  <c:v>0.443</c:v>
                </c:pt>
                <c:pt idx="25">
                  <c:v>0.41400000000000003</c:v>
                </c:pt>
                <c:pt idx="26">
                  <c:v>0.39100000000000007</c:v>
                </c:pt>
                <c:pt idx="29">
                  <c:v>0.38100000000000006</c:v>
                </c:pt>
                <c:pt idx="31">
                  <c:v>0.3610000000000001</c:v>
                </c:pt>
                <c:pt idx="33">
                  <c:v>0.3590000000000001</c:v>
                </c:pt>
                <c:pt idx="35">
                  <c:v>0.35100000000000003</c:v>
                </c:pt>
                <c:pt idx="37">
                  <c:v>0.33100000000000007</c:v>
                </c:pt>
                <c:pt idx="39">
                  <c:v>0.33000000000000007</c:v>
                </c:pt>
                <c:pt idx="41">
                  <c:v>0.32600000000000007</c:v>
                </c:pt>
                <c:pt idx="43">
                  <c:v>0.3630000000000001</c:v>
                </c:pt>
                <c:pt idx="45">
                  <c:v>0.37900000000000006</c:v>
                </c:pt>
                <c:pt idx="47">
                  <c:v>0.38900000000000007</c:v>
                </c:pt>
                <c:pt idx="49" formatCode="0.0%">
                  <c:v>0.37600000000000006</c:v>
                </c:pt>
              </c:numCache>
            </c:numRef>
          </c:val>
          <c:extLst xmlns:c16r2="http://schemas.microsoft.com/office/drawing/2015/06/chart">
            <c:ext xmlns:c16="http://schemas.microsoft.com/office/drawing/2014/chart" uri="{C3380CC4-5D6E-409C-BE32-E72D297353CC}">
              <c16:uniqueId val="{00000000-34E6-4AFC-A539-0BF5A1A07742}"/>
            </c:ext>
          </c:extLst>
        </c:ser>
        <c:dLbls/>
        <c:marker val="1"/>
        <c:axId val="167546240"/>
        <c:axId val="167552128"/>
      </c:lineChart>
      <c:dateAx>
        <c:axId val="167546240"/>
        <c:scaling>
          <c:orientation val="minMax"/>
        </c:scaling>
        <c:axPos val="b"/>
        <c:numFmt formatCode="yyyy" sourceLinked="0"/>
        <c:tickLblPos val="nextTo"/>
        <c:txPr>
          <a:bodyPr/>
          <a:lstStyle/>
          <a:p>
            <a:pPr>
              <a:defRPr>
                <a:solidFill>
                  <a:srgbClr val="0070C0"/>
                </a:solidFill>
              </a:defRPr>
            </a:pPr>
            <a:endParaRPr lang="en-US"/>
          </a:p>
        </c:txPr>
        <c:crossAx val="167552128"/>
        <c:crosses val="autoZero"/>
        <c:lblOffset val="100"/>
        <c:baseTimeUnit val="months"/>
        <c:majorUnit val="12"/>
        <c:majorTimeUnit val="months"/>
      </c:dateAx>
      <c:valAx>
        <c:axId val="167552128"/>
        <c:scaling>
          <c:orientation val="minMax"/>
        </c:scaling>
        <c:axPos val="l"/>
        <c:majorGridlines/>
        <c:numFmt formatCode="0%" sourceLinked="0"/>
        <c:tickLblPos val="nextTo"/>
        <c:txPr>
          <a:bodyPr/>
          <a:lstStyle/>
          <a:p>
            <a:pPr>
              <a:defRPr sz="1200">
                <a:solidFill>
                  <a:srgbClr val="0070C0"/>
                </a:solidFill>
              </a:defRPr>
            </a:pPr>
            <a:endParaRPr lang="en-US"/>
          </a:p>
        </c:txPr>
        <c:crossAx val="167546240"/>
        <c:crosses val="autoZero"/>
        <c:crossBetween val="between"/>
      </c:valAx>
    </c:plotArea>
    <c:plotVisOnly val="1"/>
    <c:dispBlanksAs val="span"/>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en-NZ"/>
  <c:clrMapOvr bg1="lt1" tx1="dk1" bg2="lt2" tx2="dk2" accent1="accent1" accent2="accent2" accent3="accent3" accent4="accent4" accent5="accent5" accent6="accent6" hlink="hlink" folHlink="folHlink"/>
  <c:chart>
    <c:title>
      <c:tx>
        <c:rich>
          <a:bodyPr/>
          <a:lstStyle/>
          <a:p>
            <a:pPr>
              <a:defRPr/>
            </a:pPr>
            <a:r>
              <a:rPr lang="en-US" sz="2000"/>
              <a:t>Foreign direct and portfolio equity investment in New Zealand </a:t>
            </a:r>
          </a:p>
          <a:p>
            <a:pPr>
              <a:defRPr/>
            </a:pPr>
            <a:r>
              <a:rPr lang="en-US" sz="2000"/>
              <a:t>compared to value of all local equity</a:t>
            </a:r>
          </a:p>
          <a:p>
            <a:pPr>
              <a:defRPr/>
            </a:pPr>
            <a:r>
              <a:rPr lang="en-US" sz="1200"/>
              <a:t>Source: Statistics New Zealand</a:t>
            </a:r>
          </a:p>
        </c:rich>
      </c:tx>
      <c:layout/>
    </c:title>
    <c:plotArea>
      <c:layout>
        <c:manualLayout>
          <c:layoutTarget val="inner"/>
          <c:xMode val="edge"/>
          <c:yMode val="edge"/>
          <c:x val="8.9676820848635444E-2"/>
          <c:y val="0.21206317006984296"/>
          <c:w val="0.58802950118852837"/>
          <c:h val="0.71579394101161076"/>
        </c:manualLayout>
      </c:layout>
      <c:areaChart>
        <c:grouping val="stacked"/>
        <c:ser>
          <c:idx val="3"/>
          <c:order val="0"/>
          <c:tx>
            <c:strRef>
              <c:f>'[FDI from 1989 - revised Jan 2019.xlsx]Direct Investment Consolidated'!$AP$2</c:f>
              <c:strCache>
                <c:ptCount val="1"/>
                <c:pt idx="0">
                  <c:v>Value Government owned</c:v>
                </c:pt>
              </c:strCache>
            </c:strRef>
          </c:tx>
          <c:spPr>
            <a:solidFill>
              <a:srgbClr val="C00000"/>
            </a:solidFill>
          </c:spPr>
          <c:cat>
            <c:numRef>
              <c:f>'[1]Direct Investment Consolidated'!$A$21:$A$31</c:f>
              <c:numCache>
                <c:formatCode>General</c:formatCode>
                <c:ptCount val="11"/>
                <c:pt idx="0">
                  <c:v>2007</c:v>
                </c:pt>
                <c:pt idx="1">
                  <c:v>2008</c:v>
                </c:pt>
                <c:pt idx="2">
                  <c:v>2009</c:v>
                </c:pt>
                <c:pt idx="3">
                  <c:v>2010</c:v>
                </c:pt>
                <c:pt idx="4">
                  <c:v>2011</c:v>
                </c:pt>
                <c:pt idx="5">
                  <c:v>2012</c:v>
                </c:pt>
                <c:pt idx="6">
                  <c:v>2013</c:v>
                </c:pt>
                <c:pt idx="7">
                  <c:v>2014</c:v>
                </c:pt>
                <c:pt idx="8">
                  <c:v>2015</c:v>
                </c:pt>
                <c:pt idx="9">
                  <c:v>2016</c:v>
                </c:pt>
                <c:pt idx="10">
                  <c:v>2017</c:v>
                </c:pt>
              </c:numCache>
            </c:numRef>
          </c:cat>
          <c:val>
            <c:numRef>
              <c:f>'[1]Direct Investment Consolidated'!$AP$21:$AP$31</c:f>
              <c:numCache>
                <c:formatCode>#,##0</c:formatCode>
                <c:ptCount val="11"/>
                <c:pt idx="0">
                  <c:v>56975</c:v>
                </c:pt>
                <c:pt idx="1">
                  <c:v>63088</c:v>
                </c:pt>
                <c:pt idx="2">
                  <c:v>66390</c:v>
                </c:pt>
                <c:pt idx="3">
                  <c:v>69137</c:v>
                </c:pt>
                <c:pt idx="4">
                  <c:v>78072</c:v>
                </c:pt>
                <c:pt idx="5">
                  <c:v>76173</c:v>
                </c:pt>
                <c:pt idx="6">
                  <c:v>72854</c:v>
                </c:pt>
                <c:pt idx="7">
                  <c:v>72126</c:v>
                </c:pt>
                <c:pt idx="8">
                  <c:v>76052</c:v>
                </c:pt>
                <c:pt idx="9">
                  <c:v>76511</c:v>
                </c:pt>
                <c:pt idx="10">
                  <c:v>87351</c:v>
                </c:pt>
              </c:numCache>
            </c:numRef>
          </c:val>
          <c:extLst xmlns:c16r2="http://schemas.microsoft.com/office/drawing/2015/06/chart">
            <c:ext xmlns:c16="http://schemas.microsoft.com/office/drawing/2014/chart" uri="{C3380CC4-5D6E-409C-BE32-E72D297353CC}">
              <c16:uniqueId val="{00000000-3FE4-4A01-A669-C7AFA9FAAD41}"/>
            </c:ext>
          </c:extLst>
        </c:ser>
        <c:ser>
          <c:idx val="1"/>
          <c:order val="1"/>
          <c:tx>
            <c:strRef>
              <c:f>'[FDI from 1989 - revised Jan 2019.xlsx]Direct Investment Consolidated'!$AK$2</c:f>
              <c:strCache>
                <c:ptCount val="1"/>
                <c:pt idx="0">
                  <c:v>Foreign owned</c:v>
                </c:pt>
              </c:strCache>
            </c:strRef>
          </c:tx>
          <c:spPr>
            <a:solidFill>
              <a:schemeClr val="tx1">
                <a:lumMod val="65000"/>
                <a:lumOff val="35000"/>
              </a:schemeClr>
            </a:solidFill>
          </c:spPr>
          <c:cat>
            <c:numRef>
              <c:f>'[1]Direct Investment Consolidated'!$A$21:$A$31</c:f>
              <c:numCache>
                <c:formatCode>General</c:formatCode>
                <c:ptCount val="11"/>
                <c:pt idx="0">
                  <c:v>2007</c:v>
                </c:pt>
                <c:pt idx="1">
                  <c:v>2008</c:v>
                </c:pt>
                <c:pt idx="2">
                  <c:v>2009</c:v>
                </c:pt>
                <c:pt idx="3">
                  <c:v>2010</c:v>
                </c:pt>
                <c:pt idx="4">
                  <c:v>2011</c:v>
                </c:pt>
                <c:pt idx="5">
                  <c:v>2012</c:v>
                </c:pt>
                <c:pt idx="6">
                  <c:v>2013</c:v>
                </c:pt>
                <c:pt idx="7">
                  <c:v>2014</c:v>
                </c:pt>
                <c:pt idx="8">
                  <c:v>2015</c:v>
                </c:pt>
                <c:pt idx="9">
                  <c:v>2016</c:v>
                </c:pt>
                <c:pt idx="10">
                  <c:v>2017</c:v>
                </c:pt>
              </c:numCache>
            </c:numRef>
          </c:cat>
          <c:val>
            <c:numRef>
              <c:f>'[1]Direct Investment Consolidated'!$AK$21:$AK$31</c:f>
              <c:numCache>
                <c:formatCode>#,##0</c:formatCode>
                <c:ptCount val="11"/>
                <c:pt idx="0">
                  <c:v>62623</c:v>
                </c:pt>
                <c:pt idx="1">
                  <c:v>59466</c:v>
                </c:pt>
                <c:pt idx="2">
                  <c:v>53773</c:v>
                </c:pt>
                <c:pt idx="3">
                  <c:v>58328</c:v>
                </c:pt>
                <c:pt idx="4">
                  <c:v>58506</c:v>
                </c:pt>
                <c:pt idx="5">
                  <c:v>63105</c:v>
                </c:pt>
                <c:pt idx="6">
                  <c:v>69511</c:v>
                </c:pt>
                <c:pt idx="7">
                  <c:v>82865</c:v>
                </c:pt>
                <c:pt idx="8">
                  <c:v>94400</c:v>
                </c:pt>
                <c:pt idx="9">
                  <c:v>103221</c:v>
                </c:pt>
                <c:pt idx="10">
                  <c:v>109502</c:v>
                </c:pt>
              </c:numCache>
            </c:numRef>
          </c:val>
          <c:extLst xmlns:c16r2="http://schemas.microsoft.com/office/drawing/2015/06/chart">
            <c:ext xmlns:c16="http://schemas.microsoft.com/office/drawing/2014/chart" uri="{C3380CC4-5D6E-409C-BE32-E72D297353CC}">
              <c16:uniqueId val="{00000001-3FE4-4A01-A669-C7AFA9FAAD41}"/>
            </c:ext>
          </c:extLst>
        </c:ser>
        <c:ser>
          <c:idx val="0"/>
          <c:order val="2"/>
          <c:tx>
            <c:strRef>
              <c:f>'[FDI from 1989 - revised Jan 2019.xlsx]Direct Investment Consolidated'!$AR$2</c:f>
              <c:strCache>
                <c:ptCount val="1"/>
                <c:pt idx="0">
                  <c:v>Value Private, in New Zealand </c:v>
                </c:pt>
              </c:strCache>
            </c:strRef>
          </c:tx>
          <c:cat>
            <c:numRef>
              <c:f>'[1]Direct Investment Consolidated'!$A$21:$A$31</c:f>
              <c:numCache>
                <c:formatCode>General</c:formatCode>
                <c:ptCount val="11"/>
                <c:pt idx="0">
                  <c:v>2007</c:v>
                </c:pt>
                <c:pt idx="1">
                  <c:v>2008</c:v>
                </c:pt>
                <c:pt idx="2">
                  <c:v>2009</c:v>
                </c:pt>
                <c:pt idx="3">
                  <c:v>2010</c:v>
                </c:pt>
                <c:pt idx="4">
                  <c:v>2011</c:v>
                </c:pt>
                <c:pt idx="5">
                  <c:v>2012</c:v>
                </c:pt>
                <c:pt idx="6">
                  <c:v>2013</c:v>
                </c:pt>
                <c:pt idx="7">
                  <c:v>2014</c:v>
                </c:pt>
                <c:pt idx="8">
                  <c:v>2015</c:v>
                </c:pt>
                <c:pt idx="9">
                  <c:v>2016</c:v>
                </c:pt>
                <c:pt idx="10">
                  <c:v>2017</c:v>
                </c:pt>
              </c:numCache>
            </c:numRef>
          </c:cat>
          <c:val>
            <c:numRef>
              <c:f>'[1]Direct Investment Consolidated'!$AR$21:$AR$31</c:f>
              <c:numCache>
                <c:formatCode>#,##0</c:formatCode>
                <c:ptCount val="11"/>
                <c:pt idx="0">
                  <c:v>215436</c:v>
                </c:pt>
                <c:pt idx="1">
                  <c:v>200303</c:v>
                </c:pt>
                <c:pt idx="2">
                  <c:v>175497</c:v>
                </c:pt>
                <c:pt idx="3">
                  <c:v>189738</c:v>
                </c:pt>
                <c:pt idx="4">
                  <c:v>197018</c:v>
                </c:pt>
                <c:pt idx="5">
                  <c:v>199022</c:v>
                </c:pt>
                <c:pt idx="6">
                  <c:v>235388</c:v>
                </c:pt>
                <c:pt idx="7">
                  <c:v>258458</c:v>
                </c:pt>
                <c:pt idx="8">
                  <c:v>269640</c:v>
                </c:pt>
                <c:pt idx="9">
                  <c:v>270743</c:v>
                </c:pt>
                <c:pt idx="10">
                  <c:v>282382</c:v>
                </c:pt>
              </c:numCache>
            </c:numRef>
          </c:val>
          <c:extLst xmlns:c16r2="http://schemas.microsoft.com/office/drawing/2015/06/chart">
            <c:ext xmlns:c16="http://schemas.microsoft.com/office/drawing/2014/chart" uri="{C3380CC4-5D6E-409C-BE32-E72D297353CC}">
              <c16:uniqueId val="{00000002-3FE4-4A01-A669-C7AFA9FAAD41}"/>
            </c:ext>
          </c:extLst>
        </c:ser>
        <c:dLbls/>
        <c:axId val="177727744"/>
        <c:axId val="177856512"/>
      </c:areaChart>
      <c:lineChart>
        <c:grouping val="standard"/>
        <c:ser>
          <c:idx val="4"/>
          <c:order val="3"/>
          <c:tx>
            <c:strRef>
              <c:f>'[FDI from 1989 - revised Jan 2019.xlsx]Direct Investment Consolidated'!$AT$2</c:f>
              <c:strCache>
                <c:ptCount val="1"/>
                <c:pt idx="0">
                  <c:v>Foreign owned as % of the value of total privately owned corporate equity</c:v>
                </c:pt>
              </c:strCache>
            </c:strRef>
          </c:tx>
          <c:spPr>
            <a:ln>
              <a:solidFill>
                <a:schemeClr val="tx2"/>
              </a:solidFill>
            </a:ln>
          </c:spPr>
          <c:marker>
            <c:symbol val="none"/>
          </c:marker>
          <c:cat>
            <c:numRef>
              <c:f>'[1]Direct Investment Consolidated'!$A$13:$A$31</c:f>
              <c:numCache>
                <c:formatCode>General</c:formatCode>
                <c:ptCount val="19"/>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2017</c:v>
                </c:pt>
              </c:numCache>
            </c:numRef>
          </c:cat>
          <c:val>
            <c:numRef>
              <c:f>'[1]Direct Investment Consolidated'!$AT$21:$AT$31</c:f>
              <c:numCache>
                <c:formatCode>0.0%</c:formatCode>
                <c:ptCount val="11"/>
                <c:pt idx="0">
                  <c:v>0.29068029484394442</c:v>
                </c:pt>
                <c:pt idx="1">
                  <c:v>0.29688022645691781</c:v>
                </c:pt>
                <c:pt idx="2">
                  <c:v>0.3064040980757507</c:v>
                </c:pt>
                <c:pt idx="3">
                  <c:v>0.30741338055634615</c:v>
                </c:pt>
                <c:pt idx="4">
                  <c:v>0.29695763838837058</c:v>
                </c:pt>
                <c:pt idx="5">
                  <c:v>0.31707549919104433</c:v>
                </c:pt>
                <c:pt idx="6">
                  <c:v>0.29530392373443004</c:v>
                </c:pt>
                <c:pt idx="7">
                  <c:v>0.32061302029730177</c:v>
                </c:pt>
                <c:pt idx="8">
                  <c:v>0.35009642486277998</c:v>
                </c:pt>
                <c:pt idx="9">
                  <c:v>0.38125085413103932</c:v>
                </c:pt>
                <c:pt idx="10">
                  <c:v>0.38777967434184912</c:v>
                </c:pt>
              </c:numCache>
            </c:numRef>
          </c:val>
          <c:extLst xmlns:c16r2="http://schemas.microsoft.com/office/drawing/2015/06/chart">
            <c:ext xmlns:c16="http://schemas.microsoft.com/office/drawing/2014/chart" uri="{C3380CC4-5D6E-409C-BE32-E72D297353CC}">
              <c16:uniqueId val="{00000003-3FE4-4A01-A669-C7AFA9FAAD41}"/>
            </c:ext>
          </c:extLst>
        </c:ser>
        <c:ser>
          <c:idx val="2"/>
          <c:order val="4"/>
          <c:tx>
            <c:strRef>
              <c:f>'[FDI from 1989 - revised Jan 2019.xlsx]Direct Investment Consolidated'!$AO$2</c:f>
              <c:strCache>
                <c:ptCount val="1"/>
                <c:pt idx="0">
                  <c:v>Foreign owned as % of the value of total corporate equity</c:v>
                </c:pt>
              </c:strCache>
            </c:strRef>
          </c:tx>
          <c:spPr>
            <a:ln>
              <a:solidFill>
                <a:schemeClr val="tx1"/>
              </a:solidFill>
              <a:prstDash val="solid"/>
            </a:ln>
          </c:spPr>
          <c:marker>
            <c:symbol val="none"/>
          </c:marker>
          <c:cat>
            <c:numRef>
              <c:f>'[1]Direct Investment Consolidated'!$A$13:$A$31</c:f>
              <c:numCache>
                <c:formatCode>General</c:formatCode>
                <c:ptCount val="19"/>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2017</c:v>
                </c:pt>
              </c:numCache>
            </c:numRef>
          </c:cat>
          <c:val>
            <c:numRef>
              <c:f>'[1]Direct Investment Consolidated'!$AO$21:$AO$31</c:f>
              <c:numCache>
                <c:formatCode>0.0%</c:formatCode>
                <c:ptCount val="11"/>
                <c:pt idx="0">
                  <c:v>0.22988425577528074</c:v>
                </c:pt>
                <c:pt idx="1">
                  <c:v>0.22577081221454035</c:v>
                </c:pt>
                <c:pt idx="2">
                  <c:v>0.22230628351254927</c:v>
                </c:pt>
                <c:pt idx="3">
                  <c:v>0.22531337518107197</c:v>
                </c:pt>
                <c:pt idx="4">
                  <c:v>0.21267948671343925</c:v>
                </c:pt>
                <c:pt idx="5">
                  <c:v>0.22931012554733921</c:v>
                </c:pt>
                <c:pt idx="6">
                  <c:v>0.22550788017207266</c:v>
                </c:pt>
                <c:pt idx="7">
                  <c:v>0.25066246400309755</c:v>
                </c:pt>
                <c:pt idx="8">
                  <c:v>0.27307545445078274</c:v>
                </c:pt>
                <c:pt idx="9">
                  <c:v>0.29724927574628368</c:v>
                </c:pt>
                <c:pt idx="10">
                  <c:v>0.29616507046977142</c:v>
                </c:pt>
              </c:numCache>
            </c:numRef>
          </c:val>
          <c:extLst xmlns:c16r2="http://schemas.microsoft.com/office/drawing/2015/06/chart">
            <c:ext xmlns:c16="http://schemas.microsoft.com/office/drawing/2014/chart" uri="{C3380CC4-5D6E-409C-BE32-E72D297353CC}">
              <c16:uniqueId val="{00000004-3FE4-4A01-A669-C7AFA9FAAD41}"/>
            </c:ext>
          </c:extLst>
        </c:ser>
        <c:dLbls/>
        <c:marker val="1"/>
        <c:axId val="177859968"/>
        <c:axId val="177858432"/>
      </c:lineChart>
      <c:catAx>
        <c:axId val="177727744"/>
        <c:scaling>
          <c:orientation val="minMax"/>
        </c:scaling>
        <c:axPos val="b"/>
        <c:numFmt formatCode="General" sourceLinked="1"/>
        <c:tickLblPos val="nextTo"/>
        <c:crossAx val="177856512"/>
        <c:crosses val="autoZero"/>
        <c:auto val="1"/>
        <c:lblAlgn val="ctr"/>
        <c:lblOffset val="100"/>
      </c:catAx>
      <c:valAx>
        <c:axId val="177856512"/>
        <c:scaling>
          <c:orientation val="minMax"/>
          <c:max val="500000"/>
        </c:scaling>
        <c:axPos val="l"/>
        <c:majorGridlines/>
        <c:title>
          <c:tx>
            <c:rich>
              <a:bodyPr rot="0" vert="horz"/>
              <a:lstStyle/>
              <a:p>
                <a:pPr>
                  <a:defRPr sz="1400"/>
                </a:pPr>
                <a:r>
                  <a:rPr lang="en-US" sz="1400"/>
                  <a:t>$ million</a:t>
                </a:r>
              </a:p>
            </c:rich>
          </c:tx>
          <c:layout>
            <c:manualLayout>
              <c:xMode val="edge"/>
              <c:yMode val="edge"/>
              <c:x val="2.6679555887008353E-2"/>
              <c:y val="0.13786040304284"/>
            </c:manualLayout>
          </c:layout>
        </c:title>
        <c:numFmt formatCode="#,##0" sourceLinked="1"/>
        <c:tickLblPos val="nextTo"/>
        <c:crossAx val="177727744"/>
        <c:crosses val="autoZero"/>
        <c:crossBetween val="between"/>
      </c:valAx>
      <c:valAx>
        <c:axId val="177858432"/>
        <c:scaling>
          <c:orientation val="minMax"/>
          <c:max val="0.5"/>
        </c:scaling>
        <c:axPos val="r"/>
        <c:numFmt formatCode="0%" sourceLinked="0"/>
        <c:tickLblPos val="nextTo"/>
        <c:crossAx val="177859968"/>
        <c:crosses val="max"/>
        <c:crossBetween val="between"/>
        <c:majorUnit val="5.0000000000000017E-2"/>
      </c:valAx>
      <c:catAx>
        <c:axId val="177859968"/>
        <c:scaling>
          <c:orientation val="minMax"/>
        </c:scaling>
        <c:delete val="1"/>
        <c:axPos val="b"/>
        <c:numFmt formatCode="General" sourceLinked="1"/>
        <c:tickLblPos val="none"/>
        <c:crossAx val="177858432"/>
        <c:crosses val="autoZero"/>
        <c:auto val="1"/>
        <c:lblAlgn val="ctr"/>
        <c:lblOffset val="100"/>
      </c:catAx>
    </c:plotArea>
    <c:legend>
      <c:legendPos val="r"/>
      <c:legendEntry>
        <c:idx val="0"/>
        <c:delete val="1"/>
      </c:legendEntry>
      <c:legendEntry>
        <c:idx val="1"/>
        <c:delete val="1"/>
      </c:legendEntry>
      <c:legendEntry>
        <c:idx val="2"/>
        <c:delete val="1"/>
      </c:legendEntry>
      <c:layout>
        <c:manualLayout>
          <c:xMode val="edge"/>
          <c:yMode val="edge"/>
          <c:x val="0.76126040138666329"/>
          <c:y val="0.46900527530988712"/>
          <c:w val="0.22517770804965165"/>
          <c:h val="0.33704307313857446"/>
        </c:manualLayout>
      </c:layout>
    </c:legend>
    <c:plotVisOnly val="1"/>
    <c:dispBlanksAs val="gap"/>
  </c:chart>
  <c:txPr>
    <a:bodyPr/>
    <a:lstStyle/>
    <a:p>
      <a:pPr>
        <a:defRPr sz="1200">
          <a:solidFill>
            <a:srgbClr val="0070C0"/>
          </a:solidFill>
        </a:defRPr>
      </a:pPr>
      <a:endParaRPr lang="en-US"/>
    </a:p>
  </c:txPr>
  <c:externalData r:id="rId2"/>
  <c:userShapes r:id="rId3"/>
</c:chartSpace>
</file>

<file path=ppt/charts/chart4.xml><?xml version="1.0" encoding="utf-8"?>
<c:chartSpace xmlns:c="http://schemas.openxmlformats.org/drawingml/2006/chart" xmlns:a="http://schemas.openxmlformats.org/drawingml/2006/main" xmlns:r="http://schemas.openxmlformats.org/officeDocument/2006/relationships">
  <c:lang val="en-NZ"/>
  <c:clrMapOvr bg1="lt1" tx1="dk1" bg2="lt2" tx2="dk2" accent1="accent1" accent2="accent2" accent3="accent3" accent4="accent4" accent5="accent5" accent6="accent6" hlink="hlink" folHlink="folHlink"/>
  <c:chart>
    <c:title>
      <c:tx>
        <c:rich>
          <a:bodyPr/>
          <a:lstStyle/>
          <a:p>
            <a:pPr>
              <a:defRPr/>
            </a:pPr>
            <a:r>
              <a:rPr lang="en-US" dirty="0"/>
              <a:t>New Zealand's wealth</a:t>
            </a:r>
          </a:p>
          <a:p>
            <a:pPr>
              <a:defRPr/>
            </a:pPr>
            <a:r>
              <a:rPr lang="en-US" dirty="0"/>
              <a:t>Including overseas investment by NZ residents</a:t>
            </a:r>
          </a:p>
          <a:p>
            <a:pPr>
              <a:defRPr/>
            </a:pPr>
            <a:r>
              <a:rPr lang="en-US" dirty="0"/>
              <a:t>$ million market value </a:t>
            </a:r>
          </a:p>
        </c:rich>
      </c:tx>
      <c:layout>
        <c:manualLayout>
          <c:xMode val="edge"/>
          <c:yMode val="edge"/>
          <c:x val="0.24115774240231549"/>
          <c:y val="8.5837006563940152E-3"/>
        </c:manualLayout>
      </c:layout>
    </c:title>
    <c:plotArea>
      <c:layout>
        <c:manualLayout>
          <c:layoutTarget val="inner"/>
          <c:xMode val="edge"/>
          <c:yMode val="edge"/>
          <c:x val="0.12798052197165655"/>
          <c:y val="0.20585607172861797"/>
          <c:w val="0.47760624410137709"/>
          <c:h val="0.69555269913842699"/>
        </c:manualLayout>
      </c:layout>
      <c:areaChart>
        <c:grouping val="stacked"/>
        <c:ser>
          <c:idx val="0"/>
          <c:order val="0"/>
          <c:tx>
            <c:strRef>
              <c:f>'New Zealand wealth'!$AM$3</c:f>
              <c:strCache>
                <c:ptCount val="1"/>
                <c:pt idx="0">
                  <c:v>Owner occupied housing and land</c:v>
                </c:pt>
              </c:strCache>
            </c:strRef>
          </c:tx>
          <c:spPr>
            <a:solidFill>
              <a:srgbClr val="A54E07"/>
            </a:solidFill>
          </c:spPr>
          <c:cat>
            <c:numRef>
              <c:f>'New Zealand wealth'!$A$31:$A$41</c:f>
              <c:numCache>
                <c:formatCode>###0;###0</c:formatCode>
                <c:ptCount val="11"/>
                <c:pt idx="0">
                  <c:v>2007</c:v>
                </c:pt>
                <c:pt idx="1">
                  <c:v>2008</c:v>
                </c:pt>
                <c:pt idx="2">
                  <c:v>2009</c:v>
                </c:pt>
                <c:pt idx="3">
                  <c:v>2010</c:v>
                </c:pt>
                <c:pt idx="4">
                  <c:v>2011</c:v>
                </c:pt>
                <c:pt idx="5">
                  <c:v>2012</c:v>
                </c:pt>
                <c:pt idx="6">
                  <c:v>2013</c:v>
                </c:pt>
                <c:pt idx="7">
                  <c:v>2014</c:v>
                </c:pt>
                <c:pt idx="8">
                  <c:v>2015</c:v>
                </c:pt>
                <c:pt idx="9">
                  <c:v>2016</c:v>
                </c:pt>
                <c:pt idx="10">
                  <c:v>2017</c:v>
                </c:pt>
              </c:numCache>
            </c:numRef>
          </c:cat>
          <c:val>
            <c:numRef>
              <c:f>'New Zealand wealth'!$AM$31:$AM$41</c:f>
              <c:numCache>
                <c:formatCode>_-* #,##0_-;\-* #,##0_-;_-* "-"??_-;_-@_-</c:formatCode>
                <c:ptCount val="11"/>
                <c:pt idx="0">
                  <c:v>456682</c:v>
                </c:pt>
                <c:pt idx="1">
                  <c:v>478026</c:v>
                </c:pt>
                <c:pt idx="2">
                  <c:v>437374</c:v>
                </c:pt>
                <c:pt idx="3">
                  <c:v>468016</c:v>
                </c:pt>
                <c:pt idx="4">
                  <c:v>462326</c:v>
                </c:pt>
                <c:pt idx="5">
                  <c:v>469965</c:v>
                </c:pt>
                <c:pt idx="6">
                  <c:v>508848</c:v>
                </c:pt>
                <c:pt idx="7">
                  <c:v>548186</c:v>
                </c:pt>
                <c:pt idx="8">
                  <c:v>596433</c:v>
                </c:pt>
                <c:pt idx="9">
                  <c:v>680123</c:v>
                </c:pt>
                <c:pt idx="10">
                  <c:v>772537</c:v>
                </c:pt>
              </c:numCache>
            </c:numRef>
          </c:val>
          <c:extLst xmlns:c16r2="http://schemas.microsoft.com/office/drawing/2015/06/chart">
            <c:ext xmlns:c16="http://schemas.microsoft.com/office/drawing/2014/chart" uri="{C3380CC4-5D6E-409C-BE32-E72D297353CC}">
              <c16:uniqueId val="{00000000-4492-4062-A02B-0003ED1AC3EE}"/>
            </c:ext>
          </c:extLst>
        </c:ser>
        <c:ser>
          <c:idx val="1"/>
          <c:order val="1"/>
          <c:tx>
            <c:strRef>
              <c:f>'New Zealand wealth'!$AN$3</c:f>
              <c:strCache>
                <c:ptCount val="1"/>
                <c:pt idx="0">
                  <c:v>Net household financial wealth</c:v>
                </c:pt>
              </c:strCache>
            </c:strRef>
          </c:tx>
          <c:spPr>
            <a:solidFill>
              <a:srgbClr val="0070C0"/>
            </a:solidFill>
          </c:spPr>
          <c:cat>
            <c:numRef>
              <c:f>'New Zealand wealth'!$A$31:$A$41</c:f>
              <c:numCache>
                <c:formatCode>###0;###0</c:formatCode>
                <c:ptCount val="11"/>
                <c:pt idx="0">
                  <c:v>2007</c:v>
                </c:pt>
                <c:pt idx="1">
                  <c:v>2008</c:v>
                </c:pt>
                <c:pt idx="2">
                  <c:v>2009</c:v>
                </c:pt>
                <c:pt idx="3">
                  <c:v>2010</c:v>
                </c:pt>
                <c:pt idx="4">
                  <c:v>2011</c:v>
                </c:pt>
                <c:pt idx="5">
                  <c:v>2012</c:v>
                </c:pt>
                <c:pt idx="6">
                  <c:v>2013</c:v>
                </c:pt>
                <c:pt idx="7">
                  <c:v>2014</c:v>
                </c:pt>
                <c:pt idx="8">
                  <c:v>2015</c:v>
                </c:pt>
                <c:pt idx="9">
                  <c:v>2016</c:v>
                </c:pt>
                <c:pt idx="10">
                  <c:v>2017</c:v>
                </c:pt>
              </c:numCache>
            </c:numRef>
          </c:cat>
          <c:val>
            <c:numRef>
              <c:f>'New Zealand wealth'!$AN$31:$AN$41</c:f>
              <c:numCache>
                <c:formatCode>_-* #,##0_-;\-* #,##0_-;_-* "-"??_-;_-@_-</c:formatCode>
                <c:ptCount val="11"/>
                <c:pt idx="0">
                  <c:v>429101</c:v>
                </c:pt>
                <c:pt idx="1">
                  <c:v>429015</c:v>
                </c:pt>
                <c:pt idx="2">
                  <c:v>404414</c:v>
                </c:pt>
                <c:pt idx="3">
                  <c:v>429639</c:v>
                </c:pt>
                <c:pt idx="4">
                  <c:v>465345</c:v>
                </c:pt>
                <c:pt idx="5">
                  <c:v>472163</c:v>
                </c:pt>
                <c:pt idx="6">
                  <c:v>505221</c:v>
                </c:pt>
                <c:pt idx="7">
                  <c:v>543064</c:v>
                </c:pt>
                <c:pt idx="8">
                  <c:v>585737</c:v>
                </c:pt>
                <c:pt idx="9">
                  <c:v>625991</c:v>
                </c:pt>
                <c:pt idx="10">
                  <c:v>694380</c:v>
                </c:pt>
              </c:numCache>
            </c:numRef>
          </c:val>
          <c:extLst xmlns:c16r2="http://schemas.microsoft.com/office/drawing/2015/06/chart">
            <c:ext xmlns:c16="http://schemas.microsoft.com/office/drawing/2014/chart" uri="{C3380CC4-5D6E-409C-BE32-E72D297353CC}">
              <c16:uniqueId val="{00000001-4492-4062-A02B-0003ED1AC3EE}"/>
            </c:ext>
          </c:extLst>
        </c:ser>
        <c:ser>
          <c:idx val="3"/>
          <c:order val="2"/>
          <c:tx>
            <c:strRef>
              <c:f>'New Zealand wealth'!$AP$2</c:f>
              <c:strCache>
                <c:ptCount val="1"/>
                <c:pt idx="0">
                  <c:v>Government net worth (central and local)</c:v>
                </c:pt>
              </c:strCache>
            </c:strRef>
          </c:tx>
          <c:spPr>
            <a:solidFill>
              <a:srgbClr val="C00000"/>
            </a:solidFill>
          </c:spPr>
          <c:cat>
            <c:numRef>
              <c:f>'New Zealand wealth'!$A$31:$A$41</c:f>
              <c:numCache>
                <c:formatCode>###0;###0</c:formatCode>
                <c:ptCount val="11"/>
                <c:pt idx="0">
                  <c:v>2007</c:v>
                </c:pt>
                <c:pt idx="1">
                  <c:v>2008</c:v>
                </c:pt>
                <c:pt idx="2">
                  <c:v>2009</c:v>
                </c:pt>
                <c:pt idx="3">
                  <c:v>2010</c:v>
                </c:pt>
                <c:pt idx="4">
                  <c:v>2011</c:v>
                </c:pt>
                <c:pt idx="5">
                  <c:v>2012</c:v>
                </c:pt>
                <c:pt idx="6">
                  <c:v>2013</c:v>
                </c:pt>
                <c:pt idx="7">
                  <c:v>2014</c:v>
                </c:pt>
                <c:pt idx="8">
                  <c:v>2015</c:v>
                </c:pt>
                <c:pt idx="9">
                  <c:v>2016</c:v>
                </c:pt>
                <c:pt idx="10">
                  <c:v>2017</c:v>
                </c:pt>
              </c:numCache>
            </c:numRef>
          </c:cat>
          <c:val>
            <c:numRef>
              <c:f>'New Zealand wealth'!$AP$31:$AP$41</c:f>
              <c:numCache>
                <c:formatCode>_-* #,##0_-;\-* #,##0_-;_-* "-"??_-;_-@_-</c:formatCode>
                <c:ptCount val="11"/>
                <c:pt idx="0">
                  <c:v>191967</c:v>
                </c:pt>
                <c:pt idx="1">
                  <c:v>209681</c:v>
                </c:pt>
                <c:pt idx="2">
                  <c:v>221017</c:v>
                </c:pt>
                <c:pt idx="3">
                  <c:v>227145</c:v>
                </c:pt>
                <c:pt idx="4">
                  <c:v>223780</c:v>
                </c:pt>
                <c:pt idx="5">
                  <c:v>210810</c:v>
                </c:pt>
                <c:pt idx="6">
                  <c:v>206697</c:v>
                </c:pt>
                <c:pt idx="7">
                  <c:v>218833</c:v>
                </c:pt>
                <c:pt idx="8">
                  <c:v>237417</c:v>
                </c:pt>
                <c:pt idx="9">
                  <c:v>245154</c:v>
                </c:pt>
                <c:pt idx="10">
                  <c:v>264769</c:v>
                </c:pt>
              </c:numCache>
            </c:numRef>
          </c:val>
          <c:extLst xmlns:c16r2="http://schemas.microsoft.com/office/drawing/2015/06/chart">
            <c:ext xmlns:c16="http://schemas.microsoft.com/office/drawing/2014/chart" uri="{C3380CC4-5D6E-409C-BE32-E72D297353CC}">
              <c16:uniqueId val="{00000002-4492-4062-A02B-0003ED1AC3EE}"/>
            </c:ext>
          </c:extLst>
        </c:ser>
        <c:ser>
          <c:idx val="5"/>
          <c:order val="3"/>
          <c:tx>
            <c:strRef>
              <c:f>'New Zealand wealth'!$AQ$2</c:f>
              <c:strCache>
                <c:ptCount val="1"/>
                <c:pt idx="0">
                  <c:v>Non-profit institutions serving households net worth</c:v>
                </c:pt>
              </c:strCache>
            </c:strRef>
          </c:tx>
          <c:spPr>
            <a:solidFill>
              <a:srgbClr val="92D050"/>
            </a:solidFill>
          </c:spPr>
          <c:cat>
            <c:numRef>
              <c:f>'New Zealand wealth'!$A$31:$A$41</c:f>
              <c:numCache>
                <c:formatCode>###0;###0</c:formatCode>
                <c:ptCount val="11"/>
                <c:pt idx="0">
                  <c:v>2007</c:v>
                </c:pt>
                <c:pt idx="1">
                  <c:v>2008</c:v>
                </c:pt>
                <c:pt idx="2">
                  <c:v>2009</c:v>
                </c:pt>
                <c:pt idx="3">
                  <c:v>2010</c:v>
                </c:pt>
                <c:pt idx="4">
                  <c:v>2011</c:v>
                </c:pt>
                <c:pt idx="5">
                  <c:v>2012</c:v>
                </c:pt>
                <c:pt idx="6">
                  <c:v>2013</c:v>
                </c:pt>
                <c:pt idx="7">
                  <c:v>2014</c:v>
                </c:pt>
                <c:pt idx="8">
                  <c:v>2015</c:v>
                </c:pt>
                <c:pt idx="9">
                  <c:v>2016</c:v>
                </c:pt>
                <c:pt idx="10">
                  <c:v>2017</c:v>
                </c:pt>
              </c:numCache>
            </c:numRef>
          </c:cat>
          <c:val>
            <c:numRef>
              <c:f>'New Zealand wealth'!$AQ$31:$AQ$41</c:f>
              <c:numCache>
                <c:formatCode>#,##0_ ;\-#,##0\ </c:formatCode>
                <c:ptCount val="11"/>
                <c:pt idx="0">
                  <c:v>19645</c:v>
                </c:pt>
                <c:pt idx="1">
                  <c:v>21842</c:v>
                </c:pt>
                <c:pt idx="2">
                  <c:v>22092</c:v>
                </c:pt>
                <c:pt idx="3">
                  <c:v>22962</c:v>
                </c:pt>
                <c:pt idx="4">
                  <c:v>23329</c:v>
                </c:pt>
                <c:pt idx="5">
                  <c:v>23641</c:v>
                </c:pt>
                <c:pt idx="6">
                  <c:v>24721</c:v>
                </c:pt>
                <c:pt idx="7">
                  <c:v>24668</c:v>
                </c:pt>
                <c:pt idx="8">
                  <c:v>27442</c:v>
                </c:pt>
                <c:pt idx="9">
                  <c:v>29656</c:v>
                </c:pt>
                <c:pt idx="10">
                  <c:v>34533</c:v>
                </c:pt>
              </c:numCache>
            </c:numRef>
          </c:val>
          <c:extLst xmlns:c16r2="http://schemas.microsoft.com/office/drawing/2015/06/chart">
            <c:ext xmlns:c16="http://schemas.microsoft.com/office/drawing/2014/chart" uri="{C3380CC4-5D6E-409C-BE32-E72D297353CC}">
              <c16:uniqueId val="{00000003-4492-4062-A02B-0003ED1AC3EE}"/>
            </c:ext>
          </c:extLst>
        </c:ser>
        <c:ser>
          <c:idx val="4"/>
          <c:order val="4"/>
          <c:tx>
            <c:strRef>
              <c:f>'New Zealand wealth'!$AR$2</c:f>
              <c:strCache>
                <c:ptCount val="1"/>
                <c:pt idx="0">
                  <c:v>Foreign investment in New Zealand </c:v>
                </c:pt>
              </c:strCache>
            </c:strRef>
          </c:tx>
          <c:spPr>
            <a:solidFill>
              <a:schemeClr val="tx1">
                <a:lumMod val="75000"/>
                <a:lumOff val="25000"/>
              </a:schemeClr>
            </a:solidFill>
          </c:spPr>
          <c:cat>
            <c:numRef>
              <c:f>'New Zealand wealth'!$A$31:$A$41</c:f>
              <c:numCache>
                <c:formatCode>###0;###0</c:formatCode>
                <c:ptCount val="11"/>
                <c:pt idx="0">
                  <c:v>2007</c:v>
                </c:pt>
                <c:pt idx="1">
                  <c:v>2008</c:v>
                </c:pt>
                <c:pt idx="2">
                  <c:v>2009</c:v>
                </c:pt>
                <c:pt idx="3">
                  <c:v>2010</c:v>
                </c:pt>
                <c:pt idx="4">
                  <c:v>2011</c:v>
                </c:pt>
                <c:pt idx="5">
                  <c:v>2012</c:v>
                </c:pt>
                <c:pt idx="6">
                  <c:v>2013</c:v>
                </c:pt>
                <c:pt idx="7">
                  <c:v>2014</c:v>
                </c:pt>
                <c:pt idx="8">
                  <c:v>2015</c:v>
                </c:pt>
                <c:pt idx="9">
                  <c:v>2016</c:v>
                </c:pt>
                <c:pt idx="10">
                  <c:v>2017</c:v>
                </c:pt>
              </c:numCache>
            </c:numRef>
          </c:cat>
          <c:val>
            <c:numRef>
              <c:f>'New Zealand wealth'!$AR$31:$AR$41</c:f>
              <c:numCache>
                <c:formatCode>#,##0</c:formatCode>
                <c:ptCount val="11"/>
                <c:pt idx="0">
                  <c:v>267739</c:v>
                </c:pt>
                <c:pt idx="1">
                  <c:v>292043</c:v>
                </c:pt>
                <c:pt idx="2">
                  <c:v>315537</c:v>
                </c:pt>
                <c:pt idx="3">
                  <c:v>307196</c:v>
                </c:pt>
                <c:pt idx="4">
                  <c:v>316787</c:v>
                </c:pt>
                <c:pt idx="5">
                  <c:v>319457</c:v>
                </c:pt>
                <c:pt idx="6">
                  <c:v>328499</c:v>
                </c:pt>
                <c:pt idx="7">
                  <c:v>333169</c:v>
                </c:pt>
                <c:pt idx="8">
                  <c:v>367764</c:v>
                </c:pt>
                <c:pt idx="9">
                  <c:v>398664</c:v>
                </c:pt>
                <c:pt idx="10">
                  <c:v>399379</c:v>
                </c:pt>
              </c:numCache>
            </c:numRef>
          </c:val>
          <c:extLst xmlns:c16r2="http://schemas.microsoft.com/office/drawing/2015/06/chart">
            <c:ext xmlns:c16="http://schemas.microsoft.com/office/drawing/2014/chart" uri="{C3380CC4-5D6E-409C-BE32-E72D297353CC}">
              <c16:uniqueId val="{00000004-4492-4062-A02B-0003ED1AC3EE}"/>
            </c:ext>
          </c:extLst>
        </c:ser>
        <c:dLbls/>
        <c:axId val="177985792"/>
        <c:axId val="177872896"/>
      </c:areaChart>
      <c:lineChart>
        <c:grouping val="standard"/>
        <c:ser>
          <c:idx val="2"/>
          <c:order val="5"/>
          <c:tx>
            <c:strRef>
              <c:f>'New Zealand wealth'!$AB$122</c:f>
              <c:strCache>
                <c:ptCount val="1"/>
              </c:strCache>
            </c:strRef>
          </c:tx>
          <c:spPr>
            <a:ln>
              <a:solidFill>
                <a:srgbClr val="FFC000"/>
              </a:solidFill>
            </a:ln>
          </c:spPr>
          <c:marker>
            <c:symbol val="none"/>
          </c:marker>
          <c:cat>
            <c:numRef>
              <c:f>'New Zealand wealth'!$A$31:$A$41</c:f>
              <c:numCache>
                <c:formatCode>###0;###0</c:formatCode>
                <c:ptCount val="11"/>
                <c:pt idx="0">
                  <c:v>2007</c:v>
                </c:pt>
                <c:pt idx="1">
                  <c:v>2008</c:v>
                </c:pt>
                <c:pt idx="2">
                  <c:v>2009</c:v>
                </c:pt>
                <c:pt idx="3">
                  <c:v>2010</c:v>
                </c:pt>
                <c:pt idx="4">
                  <c:v>2011</c:v>
                </c:pt>
                <c:pt idx="5">
                  <c:v>2012</c:v>
                </c:pt>
                <c:pt idx="6">
                  <c:v>2013</c:v>
                </c:pt>
                <c:pt idx="7">
                  <c:v>2014</c:v>
                </c:pt>
                <c:pt idx="8">
                  <c:v>2015</c:v>
                </c:pt>
                <c:pt idx="9">
                  <c:v>2016</c:v>
                </c:pt>
                <c:pt idx="10">
                  <c:v>2017</c:v>
                </c:pt>
              </c:numCache>
            </c:numRef>
          </c:cat>
          <c:val>
            <c:numRef>
              <c:f>'New Zealand wealth'!$BI$31:$BI$41</c:f>
              <c:numCache>
                <c:formatCode>#,##0</c:formatCode>
                <c:ptCount val="11"/>
                <c:pt idx="0">
                  <c:v>793.166077902761</c:v>
                </c:pt>
                <c:pt idx="1">
                  <c:v>765.63643953503311</c:v>
                </c:pt>
                <c:pt idx="2">
                  <c:v>738.50088592642601</c:v>
                </c:pt>
                <c:pt idx="3">
                  <c:v>748.88975818655342</c:v>
                </c:pt>
                <c:pt idx="4">
                  <c:v>733.01799167498018</c:v>
                </c:pt>
                <c:pt idx="5">
                  <c:v>701.36988870240305</c:v>
                </c:pt>
                <c:pt idx="6">
                  <c:v>723.53865955686319</c:v>
                </c:pt>
                <c:pt idx="7">
                  <c:v>716.70985179551292</c:v>
                </c:pt>
                <c:pt idx="8">
                  <c:v>749.30139802971121</c:v>
                </c:pt>
                <c:pt idx="9">
                  <c:v>777.88308891718168</c:v>
                </c:pt>
                <c:pt idx="10">
                  <c:v>800.92237821205083</c:v>
                </c:pt>
              </c:numCache>
            </c:numRef>
          </c:val>
          <c:extLst xmlns:c16r2="http://schemas.microsoft.com/office/drawing/2015/06/chart">
            <c:ext xmlns:c16="http://schemas.microsoft.com/office/drawing/2014/chart" uri="{C3380CC4-5D6E-409C-BE32-E72D297353CC}">
              <c16:uniqueId val="{00000005-4492-4062-A02B-0003ED1AC3EE}"/>
            </c:ext>
          </c:extLst>
        </c:ser>
        <c:dLbls/>
        <c:marker val="1"/>
        <c:axId val="177881088"/>
        <c:axId val="177874816"/>
      </c:lineChart>
      <c:catAx>
        <c:axId val="177985792"/>
        <c:scaling>
          <c:orientation val="minMax"/>
        </c:scaling>
        <c:axPos val="b"/>
        <c:numFmt formatCode="###0;###0" sourceLinked="1"/>
        <c:tickLblPos val="nextTo"/>
        <c:txPr>
          <a:bodyPr/>
          <a:lstStyle/>
          <a:p>
            <a:pPr>
              <a:defRPr sz="1200"/>
            </a:pPr>
            <a:endParaRPr lang="en-US"/>
          </a:p>
        </c:txPr>
        <c:crossAx val="177872896"/>
        <c:crosses val="autoZero"/>
        <c:auto val="1"/>
        <c:lblAlgn val="ctr"/>
        <c:lblOffset val="100"/>
      </c:catAx>
      <c:valAx>
        <c:axId val="177872896"/>
        <c:scaling>
          <c:orientation val="minMax"/>
          <c:max val="2250000"/>
        </c:scaling>
        <c:axPos val="l"/>
        <c:majorGridlines/>
        <c:title>
          <c:tx>
            <c:rich>
              <a:bodyPr rot="0" vert="horz"/>
              <a:lstStyle/>
              <a:p>
                <a:pPr>
                  <a:defRPr sz="1400" b="1"/>
                </a:pPr>
                <a:r>
                  <a:rPr lang="en-US" sz="1400" b="1"/>
                  <a:t>$ million</a:t>
                </a:r>
              </a:p>
            </c:rich>
          </c:tx>
          <c:layout>
            <c:manualLayout>
              <c:xMode val="edge"/>
              <c:yMode val="edge"/>
              <c:x val="2.3828526499310592E-2"/>
              <c:y val="0.13814812775136831"/>
            </c:manualLayout>
          </c:layout>
        </c:title>
        <c:numFmt formatCode="[$$-1409]#,##0" sourceLinked="0"/>
        <c:tickLblPos val="nextTo"/>
        <c:txPr>
          <a:bodyPr/>
          <a:lstStyle/>
          <a:p>
            <a:pPr>
              <a:defRPr sz="1200"/>
            </a:pPr>
            <a:endParaRPr lang="en-US"/>
          </a:p>
        </c:txPr>
        <c:crossAx val="177985792"/>
        <c:crosses val="autoZero"/>
        <c:crossBetween val="between"/>
        <c:majorUnit val="250000"/>
      </c:valAx>
      <c:valAx>
        <c:axId val="177874816"/>
        <c:scaling>
          <c:orientation val="minMax"/>
          <c:max val="900"/>
          <c:min val="0"/>
        </c:scaling>
        <c:axPos val="r"/>
        <c:title>
          <c:tx>
            <c:rich>
              <a:bodyPr rot="0" vert="horz"/>
              <a:lstStyle/>
              <a:p>
                <a:pPr>
                  <a:defRPr sz="1400"/>
                </a:pPr>
                <a:r>
                  <a:rPr lang="en-US" sz="1400"/>
                  <a:t>% GDP</a:t>
                </a:r>
              </a:p>
            </c:rich>
          </c:tx>
          <c:layout>
            <c:manualLayout>
              <c:xMode val="edge"/>
              <c:yMode val="edge"/>
              <c:x val="0.61127796033369852"/>
              <c:y val="0.14123927459844171"/>
            </c:manualLayout>
          </c:layout>
        </c:title>
        <c:numFmt formatCode="0&quot;%&quot;" sourceLinked="0"/>
        <c:tickLblPos val="nextTo"/>
        <c:txPr>
          <a:bodyPr/>
          <a:lstStyle/>
          <a:p>
            <a:pPr>
              <a:defRPr sz="1200"/>
            </a:pPr>
            <a:endParaRPr lang="en-US"/>
          </a:p>
        </c:txPr>
        <c:crossAx val="177881088"/>
        <c:crosses val="max"/>
        <c:crossBetween val="between"/>
        <c:majorUnit val="100"/>
      </c:valAx>
      <c:catAx>
        <c:axId val="177881088"/>
        <c:scaling>
          <c:orientation val="minMax"/>
        </c:scaling>
        <c:delete val="1"/>
        <c:axPos val="b"/>
        <c:numFmt formatCode="###0;###0" sourceLinked="1"/>
        <c:tickLblPos val="none"/>
        <c:crossAx val="177874816"/>
        <c:crosses val="autoZero"/>
        <c:auto val="1"/>
        <c:lblAlgn val="ctr"/>
        <c:lblOffset val="100"/>
      </c:catAx>
    </c:plotArea>
    <c:legend>
      <c:legendPos val="r"/>
      <c:layout/>
      <c:txPr>
        <a:bodyPr/>
        <a:lstStyle/>
        <a:p>
          <a:pPr>
            <a:defRPr sz="1200"/>
          </a:pPr>
          <a:endParaRPr lang="en-US"/>
        </a:p>
      </c:txPr>
    </c:legend>
    <c:plotVisOnly val="1"/>
    <c:dispBlanksAs val="gap"/>
  </c:chart>
  <c:txPr>
    <a:bodyPr/>
    <a:lstStyle/>
    <a:p>
      <a:pPr>
        <a:defRPr>
          <a:solidFill>
            <a:srgbClr val="0070C0"/>
          </a:solidFill>
        </a:defRPr>
      </a:pPr>
      <a:endParaRPr lang="en-US"/>
    </a:p>
  </c:txPr>
  <c:externalData r:id="rId2"/>
</c:chartSpace>
</file>

<file path=ppt/charts/chart5.xml><?xml version="1.0" encoding="utf-8"?>
<c:chartSpace xmlns:c="http://schemas.openxmlformats.org/drawingml/2006/chart" xmlns:a="http://schemas.openxmlformats.org/drawingml/2006/main" xmlns:r="http://schemas.openxmlformats.org/officeDocument/2006/relationships">
  <c:lang val="en-NZ"/>
  <c:chart>
    <c:title>
      <c:tx>
        <c:rich>
          <a:bodyPr/>
          <a:lstStyle/>
          <a:p>
            <a:pPr>
              <a:defRPr/>
            </a:pPr>
            <a:r>
              <a:rPr lang="en-US"/>
              <a:t>Value and numbers of overseas investments approved</a:t>
            </a:r>
          </a:p>
          <a:p>
            <a:pPr>
              <a:defRPr/>
            </a:pPr>
            <a:r>
              <a:rPr lang="en-US" sz="1200"/>
              <a:t>Source: OIO</a:t>
            </a:r>
          </a:p>
        </c:rich>
      </c:tx>
      <c:layout>
        <c:manualLayout>
          <c:xMode val="edge"/>
          <c:yMode val="edge"/>
          <c:x val="0.2009562463961885"/>
          <c:y val="3.795526323236146E-4"/>
        </c:manualLayout>
      </c:layout>
    </c:title>
    <c:plotArea>
      <c:layout>
        <c:manualLayout>
          <c:layoutTarget val="inner"/>
          <c:xMode val="edge"/>
          <c:yMode val="edge"/>
          <c:x val="9.6644773583031002E-2"/>
          <c:y val="0.18388248509164021"/>
          <c:w val="0.82233490985071278"/>
          <c:h val="0.74850178211341323"/>
        </c:manualLayout>
      </c:layout>
      <c:areaChart>
        <c:grouping val="standard"/>
        <c:ser>
          <c:idx val="3"/>
          <c:order val="1"/>
          <c:tx>
            <c:strRef>
              <c:f>'Time series'!$A$6</c:f>
              <c:strCache>
                <c:ptCount val="1"/>
                <c:pt idx="0">
                  <c:v>Gross value of consideration</c:v>
                </c:pt>
              </c:strCache>
            </c:strRef>
          </c:tx>
          <c:spPr>
            <a:solidFill>
              <a:srgbClr val="FF0000"/>
            </a:solidFill>
            <a:ln>
              <a:solidFill>
                <a:srgbClr val="FF0000"/>
              </a:solidFill>
            </a:ln>
          </c:spPr>
          <c:cat>
            <c:numRef>
              <c:f>'Time series'!$B$2:$T$2</c:f>
              <c:numCache>
                <c:formatCode>General</c:formatCode>
                <c:ptCount val="19"/>
                <c:pt idx="0">
                  <c:v>2001</c:v>
                </c:pt>
                <c:pt idx="1">
                  <c:v>2002</c:v>
                </c:pt>
                <c:pt idx="2">
                  <c:v>2003</c:v>
                </c:pt>
                <c:pt idx="3">
                  <c:v>2004</c:v>
                </c:pt>
                <c:pt idx="4">
                  <c:v>2005</c:v>
                </c:pt>
                <c:pt idx="5">
                  <c:v>2006</c:v>
                </c:pt>
                <c:pt idx="6">
                  <c:v>2007</c:v>
                </c:pt>
                <c:pt idx="7">
                  <c:v>2008</c:v>
                </c:pt>
                <c:pt idx="8">
                  <c:v>2009</c:v>
                </c:pt>
                <c:pt idx="9">
                  <c:v>2010</c:v>
                </c:pt>
                <c:pt idx="10">
                  <c:v>2011</c:v>
                </c:pt>
                <c:pt idx="11">
                  <c:v>2012</c:v>
                </c:pt>
                <c:pt idx="12">
                  <c:v>2013</c:v>
                </c:pt>
                <c:pt idx="13">
                  <c:v>2014</c:v>
                </c:pt>
                <c:pt idx="14">
                  <c:v>2015</c:v>
                </c:pt>
                <c:pt idx="15">
                  <c:v>2016</c:v>
                </c:pt>
                <c:pt idx="16">
                  <c:v>2017</c:v>
                </c:pt>
                <c:pt idx="17">
                  <c:v>2018</c:v>
                </c:pt>
                <c:pt idx="18">
                  <c:v>2019</c:v>
                </c:pt>
              </c:numCache>
            </c:numRef>
          </c:cat>
          <c:val>
            <c:numRef>
              <c:f>'Time series'!$B$6:$T$6</c:f>
              <c:numCache>
                <c:formatCode>_-* #,##0_-;\-* #,##0_-;_-* "-"??_-;_-@_-</c:formatCode>
                <c:ptCount val="19"/>
                <c:pt idx="0">
                  <c:v>5241294097</c:v>
                </c:pt>
                <c:pt idx="1">
                  <c:v>7322029389</c:v>
                </c:pt>
                <c:pt idx="2">
                  <c:v>12961120686</c:v>
                </c:pt>
                <c:pt idx="3">
                  <c:v>9835045338</c:v>
                </c:pt>
                <c:pt idx="4">
                  <c:v>14168258652</c:v>
                </c:pt>
                <c:pt idx="5">
                  <c:v>20681198595</c:v>
                </c:pt>
                <c:pt idx="6">
                  <c:v>19120248641</c:v>
                </c:pt>
                <c:pt idx="7">
                  <c:v>6340783654</c:v>
                </c:pt>
                <c:pt idx="8">
                  <c:v>7868610769</c:v>
                </c:pt>
                <c:pt idx="9">
                  <c:v>2353652013</c:v>
                </c:pt>
                <c:pt idx="10">
                  <c:v>13711396076</c:v>
                </c:pt>
                <c:pt idx="11">
                  <c:v>4859717793</c:v>
                </c:pt>
                <c:pt idx="12">
                  <c:v>4336623267</c:v>
                </c:pt>
                <c:pt idx="13">
                  <c:v>8952468363</c:v>
                </c:pt>
                <c:pt idx="14">
                  <c:v>7590618458</c:v>
                </c:pt>
                <c:pt idx="15">
                  <c:v>9143953038</c:v>
                </c:pt>
                <c:pt idx="16">
                  <c:v>10651355465</c:v>
                </c:pt>
                <c:pt idx="17">
                  <c:v>12498968273</c:v>
                </c:pt>
                <c:pt idx="18">
                  <c:v>17564729438</c:v>
                </c:pt>
              </c:numCache>
            </c:numRef>
          </c:val>
          <c:extLst xmlns:c16r2="http://schemas.microsoft.com/office/drawing/2015/06/chart">
            <c:ext xmlns:c16="http://schemas.microsoft.com/office/drawing/2014/chart" uri="{C3380CC4-5D6E-409C-BE32-E72D297353CC}">
              <c16:uniqueId val="{00000000-7B69-4915-9F4B-E049AD79FC84}"/>
            </c:ext>
          </c:extLst>
        </c:ser>
        <c:ser>
          <c:idx val="2"/>
          <c:order val="2"/>
          <c:tx>
            <c:strRef>
              <c:f>'Time series'!$A$5</c:f>
              <c:strCache>
                <c:ptCount val="1"/>
                <c:pt idx="0">
                  <c:v>Net Investment</c:v>
                </c:pt>
              </c:strCache>
            </c:strRef>
          </c:tx>
          <c:spPr>
            <a:solidFill>
              <a:srgbClr val="FF6600"/>
            </a:solidFill>
            <a:ln>
              <a:solidFill>
                <a:srgbClr val="FF0000"/>
              </a:solidFill>
              <a:prstDash val="sysDot"/>
            </a:ln>
          </c:spPr>
          <c:cat>
            <c:numRef>
              <c:f>'Time series'!$B$2:$T$2</c:f>
              <c:numCache>
                <c:formatCode>General</c:formatCode>
                <c:ptCount val="19"/>
                <c:pt idx="0">
                  <c:v>2001</c:v>
                </c:pt>
                <c:pt idx="1">
                  <c:v>2002</c:v>
                </c:pt>
                <c:pt idx="2">
                  <c:v>2003</c:v>
                </c:pt>
                <c:pt idx="3">
                  <c:v>2004</c:v>
                </c:pt>
                <c:pt idx="4">
                  <c:v>2005</c:v>
                </c:pt>
                <c:pt idx="5">
                  <c:v>2006</c:v>
                </c:pt>
                <c:pt idx="6">
                  <c:v>2007</c:v>
                </c:pt>
                <c:pt idx="7">
                  <c:v>2008</c:v>
                </c:pt>
                <c:pt idx="8">
                  <c:v>2009</c:v>
                </c:pt>
                <c:pt idx="9">
                  <c:v>2010</c:v>
                </c:pt>
                <c:pt idx="10">
                  <c:v>2011</c:v>
                </c:pt>
                <c:pt idx="11">
                  <c:v>2012</c:v>
                </c:pt>
                <c:pt idx="12">
                  <c:v>2013</c:v>
                </c:pt>
                <c:pt idx="13">
                  <c:v>2014</c:v>
                </c:pt>
                <c:pt idx="14">
                  <c:v>2015</c:v>
                </c:pt>
                <c:pt idx="15">
                  <c:v>2016</c:v>
                </c:pt>
                <c:pt idx="16">
                  <c:v>2017</c:v>
                </c:pt>
                <c:pt idx="17">
                  <c:v>2018</c:v>
                </c:pt>
                <c:pt idx="18">
                  <c:v>2019</c:v>
                </c:pt>
              </c:numCache>
            </c:numRef>
          </c:cat>
          <c:val>
            <c:numRef>
              <c:f>'Time series'!$B$5:$T$5</c:f>
              <c:numCache>
                <c:formatCode>_-* #,##0_-;\-* #,##0_-;_-* "-"??_-;_-@_-</c:formatCode>
                <c:ptCount val="19"/>
                <c:pt idx="0">
                  <c:v>1075714176</c:v>
                </c:pt>
                <c:pt idx="1">
                  <c:v>380507704</c:v>
                </c:pt>
                <c:pt idx="2">
                  <c:v>1642939360</c:v>
                </c:pt>
                <c:pt idx="3">
                  <c:v>3421307443</c:v>
                </c:pt>
                <c:pt idx="4">
                  <c:v>2962247719</c:v>
                </c:pt>
                <c:pt idx="5">
                  <c:v>3263087984</c:v>
                </c:pt>
                <c:pt idx="6">
                  <c:v>4631213828</c:v>
                </c:pt>
                <c:pt idx="7">
                  <c:v>1630226711</c:v>
                </c:pt>
                <c:pt idx="8">
                  <c:v>805956369</c:v>
                </c:pt>
                <c:pt idx="9">
                  <c:v>833173042</c:v>
                </c:pt>
                <c:pt idx="10">
                  <c:v>1583611851</c:v>
                </c:pt>
                <c:pt idx="11">
                  <c:v>2021498586</c:v>
                </c:pt>
                <c:pt idx="12">
                  <c:v>802367336</c:v>
                </c:pt>
                <c:pt idx="13">
                  <c:v>3529601868</c:v>
                </c:pt>
                <c:pt idx="14">
                  <c:v>1299766977</c:v>
                </c:pt>
                <c:pt idx="15">
                  <c:v>4378792008</c:v>
                </c:pt>
                <c:pt idx="16">
                  <c:v>2475999956</c:v>
                </c:pt>
                <c:pt idx="17">
                  <c:v>3511772320</c:v>
                </c:pt>
                <c:pt idx="18">
                  <c:v>3832459424</c:v>
                </c:pt>
              </c:numCache>
            </c:numRef>
          </c:val>
          <c:extLst xmlns:c16r2="http://schemas.microsoft.com/office/drawing/2015/06/chart">
            <c:ext xmlns:c16="http://schemas.microsoft.com/office/drawing/2014/chart" uri="{C3380CC4-5D6E-409C-BE32-E72D297353CC}">
              <c16:uniqueId val="{00000001-7B69-4915-9F4B-E049AD79FC84}"/>
            </c:ext>
          </c:extLst>
        </c:ser>
        <c:dLbls/>
        <c:axId val="177928832"/>
        <c:axId val="177955200"/>
      </c:areaChart>
      <c:lineChart>
        <c:grouping val="standard"/>
        <c:ser>
          <c:idx val="1"/>
          <c:order val="0"/>
          <c:tx>
            <c:strRef>
              <c:f>'Time series'!$A$4</c:f>
              <c:strCache>
                <c:ptCount val="1"/>
                <c:pt idx="0">
                  <c:v>Number of approvals</c:v>
                </c:pt>
              </c:strCache>
            </c:strRef>
          </c:tx>
          <c:spPr>
            <a:ln>
              <a:solidFill>
                <a:schemeClr val="accent2">
                  <a:lumMod val="75000"/>
                </a:schemeClr>
              </a:solidFill>
            </a:ln>
          </c:spPr>
          <c:marker>
            <c:symbol val="none"/>
          </c:marker>
          <c:cat>
            <c:numRef>
              <c:f>'Time series'!$B$2:$T$2</c:f>
              <c:numCache>
                <c:formatCode>General</c:formatCode>
                <c:ptCount val="19"/>
                <c:pt idx="0">
                  <c:v>2001</c:v>
                </c:pt>
                <c:pt idx="1">
                  <c:v>2002</c:v>
                </c:pt>
                <c:pt idx="2">
                  <c:v>2003</c:v>
                </c:pt>
                <c:pt idx="3">
                  <c:v>2004</c:v>
                </c:pt>
                <c:pt idx="4">
                  <c:v>2005</c:v>
                </c:pt>
                <c:pt idx="5">
                  <c:v>2006</c:v>
                </c:pt>
                <c:pt idx="6">
                  <c:v>2007</c:v>
                </c:pt>
                <c:pt idx="7">
                  <c:v>2008</c:v>
                </c:pt>
                <c:pt idx="8">
                  <c:v>2009</c:v>
                </c:pt>
                <c:pt idx="9">
                  <c:v>2010</c:v>
                </c:pt>
                <c:pt idx="10">
                  <c:v>2011</c:v>
                </c:pt>
                <c:pt idx="11">
                  <c:v>2012</c:v>
                </c:pt>
                <c:pt idx="12">
                  <c:v>2013</c:v>
                </c:pt>
                <c:pt idx="13">
                  <c:v>2014</c:v>
                </c:pt>
                <c:pt idx="14">
                  <c:v>2015</c:v>
                </c:pt>
                <c:pt idx="15">
                  <c:v>2016</c:v>
                </c:pt>
                <c:pt idx="16">
                  <c:v>2017</c:v>
                </c:pt>
                <c:pt idx="17">
                  <c:v>2018</c:v>
                </c:pt>
                <c:pt idx="18">
                  <c:v>2019</c:v>
                </c:pt>
              </c:numCache>
            </c:numRef>
          </c:cat>
          <c:val>
            <c:numRef>
              <c:f>'Time series'!$B$4:$T$4</c:f>
              <c:numCache>
                <c:formatCode>_-* #,##0_-;\-* #,##0_-;_-* "-"??_-;_-@_-</c:formatCode>
                <c:ptCount val="19"/>
                <c:pt idx="0">
                  <c:v>239</c:v>
                </c:pt>
                <c:pt idx="1">
                  <c:v>245</c:v>
                </c:pt>
                <c:pt idx="2">
                  <c:v>213</c:v>
                </c:pt>
                <c:pt idx="3">
                  <c:v>157</c:v>
                </c:pt>
                <c:pt idx="4">
                  <c:v>179</c:v>
                </c:pt>
                <c:pt idx="5">
                  <c:v>160</c:v>
                </c:pt>
                <c:pt idx="6">
                  <c:v>146</c:v>
                </c:pt>
                <c:pt idx="7">
                  <c:v>132</c:v>
                </c:pt>
                <c:pt idx="8">
                  <c:v>158</c:v>
                </c:pt>
                <c:pt idx="9">
                  <c:v>123</c:v>
                </c:pt>
                <c:pt idx="10">
                  <c:v>146</c:v>
                </c:pt>
                <c:pt idx="11">
                  <c:v>113</c:v>
                </c:pt>
                <c:pt idx="12">
                  <c:v>117</c:v>
                </c:pt>
                <c:pt idx="13">
                  <c:v>148</c:v>
                </c:pt>
                <c:pt idx="14">
                  <c:v>129</c:v>
                </c:pt>
                <c:pt idx="15">
                  <c:v>136</c:v>
                </c:pt>
                <c:pt idx="16">
                  <c:v>98</c:v>
                </c:pt>
                <c:pt idx="17">
                  <c:v>94</c:v>
                </c:pt>
                <c:pt idx="18">
                  <c:v>139</c:v>
                </c:pt>
              </c:numCache>
            </c:numRef>
          </c:val>
          <c:extLst xmlns:c16r2="http://schemas.microsoft.com/office/drawing/2015/06/chart">
            <c:ext xmlns:c16="http://schemas.microsoft.com/office/drawing/2014/chart" uri="{C3380CC4-5D6E-409C-BE32-E72D297353CC}">
              <c16:uniqueId val="{00000002-7B69-4915-9F4B-E049AD79FC84}"/>
            </c:ext>
          </c:extLst>
        </c:ser>
        <c:ser>
          <c:idx val="0"/>
          <c:order val="3"/>
          <c:tx>
            <c:v>Change in threshold from $10m to $100m</c:v>
          </c:tx>
          <c:marker>
            <c:symbol val="none"/>
          </c:marker>
          <c:cat>
            <c:numRef>
              <c:f>'Time series'!$B$2:$T$2</c:f>
              <c:numCache>
                <c:formatCode>General</c:formatCode>
                <c:ptCount val="19"/>
                <c:pt idx="0">
                  <c:v>2001</c:v>
                </c:pt>
                <c:pt idx="1">
                  <c:v>2002</c:v>
                </c:pt>
                <c:pt idx="2">
                  <c:v>2003</c:v>
                </c:pt>
                <c:pt idx="3">
                  <c:v>2004</c:v>
                </c:pt>
                <c:pt idx="4">
                  <c:v>2005</c:v>
                </c:pt>
                <c:pt idx="5">
                  <c:v>2006</c:v>
                </c:pt>
                <c:pt idx="6">
                  <c:v>2007</c:v>
                </c:pt>
                <c:pt idx="7">
                  <c:v>2008</c:v>
                </c:pt>
                <c:pt idx="8">
                  <c:v>2009</c:v>
                </c:pt>
                <c:pt idx="9">
                  <c:v>2010</c:v>
                </c:pt>
                <c:pt idx="10">
                  <c:v>2011</c:v>
                </c:pt>
                <c:pt idx="11">
                  <c:v>2012</c:v>
                </c:pt>
                <c:pt idx="12">
                  <c:v>2013</c:v>
                </c:pt>
                <c:pt idx="13">
                  <c:v>2014</c:v>
                </c:pt>
                <c:pt idx="14">
                  <c:v>2015</c:v>
                </c:pt>
                <c:pt idx="15">
                  <c:v>2016</c:v>
                </c:pt>
                <c:pt idx="16">
                  <c:v>2017</c:v>
                </c:pt>
                <c:pt idx="17">
                  <c:v>2018</c:v>
                </c:pt>
                <c:pt idx="18">
                  <c:v>2019</c:v>
                </c:pt>
              </c:numCache>
            </c:numRef>
          </c:cat>
          <c:val>
            <c:numRef>
              <c:f>'Time series'!$C$98:$C$103</c:f>
              <c:numCache>
                <c:formatCode>General</c:formatCode>
                <c:ptCount val="6"/>
                <c:pt idx="4">
                  <c:v>0</c:v>
                </c:pt>
                <c:pt idx="5">
                  <c:v>25000000000</c:v>
                </c:pt>
              </c:numCache>
            </c:numRef>
          </c:val>
          <c:extLst xmlns:c16r2="http://schemas.microsoft.com/office/drawing/2015/06/chart">
            <c:ext xmlns:c16="http://schemas.microsoft.com/office/drawing/2014/chart" uri="{C3380CC4-5D6E-409C-BE32-E72D297353CC}">
              <c16:uniqueId val="{00000003-7B69-4915-9F4B-E049AD79FC84}"/>
            </c:ext>
          </c:extLst>
        </c:ser>
        <c:dLbls/>
        <c:marker val="1"/>
        <c:axId val="178061696"/>
        <c:axId val="177957120"/>
      </c:lineChart>
      <c:catAx>
        <c:axId val="177928832"/>
        <c:scaling>
          <c:orientation val="minMax"/>
        </c:scaling>
        <c:axPos val="b"/>
        <c:numFmt formatCode="General" sourceLinked="1"/>
        <c:tickLblPos val="nextTo"/>
        <c:txPr>
          <a:bodyPr/>
          <a:lstStyle/>
          <a:p>
            <a:pPr>
              <a:defRPr sz="1200"/>
            </a:pPr>
            <a:endParaRPr lang="en-US"/>
          </a:p>
        </c:txPr>
        <c:crossAx val="177955200"/>
        <c:crosses val="autoZero"/>
        <c:auto val="1"/>
        <c:lblAlgn val="ctr"/>
        <c:lblOffset val="100"/>
      </c:catAx>
      <c:valAx>
        <c:axId val="177955200"/>
        <c:scaling>
          <c:orientation val="minMax"/>
        </c:scaling>
        <c:axPos val="l"/>
        <c:majorGridlines/>
        <c:numFmt formatCode="[$$-1409]#,##0" sourceLinked="0"/>
        <c:tickLblPos val="nextTo"/>
        <c:txPr>
          <a:bodyPr/>
          <a:lstStyle/>
          <a:p>
            <a:pPr>
              <a:defRPr sz="1200"/>
            </a:pPr>
            <a:endParaRPr lang="en-US"/>
          </a:p>
        </c:txPr>
        <c:crossAx val="177928832"/>
        <c:crosses val="autoZero"/>
        <c:crossBetween val="between"/>
        <c:dispUnits>
          <c:builtInUnit val="billions"/>
          <c:dispUnitsLbl>
            <c:layout>
              <c:manualLayout>
                <c:xMode val="edge"/>
                <c:yMode val="edge"/>
                <c:x val="3.4265881785179572E-2"/>
                <c:y val="0.12484041770064512"/>
              </c:manualLayout>
            </c:layout>
            <c:tx>
              <c:rich>
                <a:bodyPr rot="0" vert="horz"/>
                <a:lstStyle/>
                <a:p>
                  <a:pPr>
                    <a:defRPr sz="1200"/>
                  </a:pPr>
                  <a:r>
                    <a:rPr lang="en-NZ" sz="1200"/>
                    <a:t>$ Billions</a:t>
                  </a:r>
                </a:p>
              </c:rich>
            </c:tx>
          </c:dispUnitsLbl>
        </c:dispUnits>
      </c:valAx>
      <c:valAx>
        <c:axId val="177957120"/>
        <c:scaling>
          <c:orientation val="minMax"/>
          <c:max val="250"/>
        </c:scaling>
        <c:axPos val="r"/>
        <c:title>
          <c:tx>
            <c:rich>
              <a:bodyPr rot="0" vert="horz"/>
              <a:lstStyle/>
              <a:p>
                <a:pPr algn="l">
                  <a:defRPr sz="1200"/>
                </a:pPr>
                <a:r>
                  <a:rPr lang="en-US" sz="1200"/>
                  <a:t>Applications approved</a:t>
                </a:r>
              </a:p>
            </c:rich>
          </c:tx>
          <c:layout>
            <c:manualLayout>
              <c:xMode val="edge"/>
              <c:yMode val="edge"/>
              <c:x val="0.82998427398217733"/>
              <c:y val="0.13212491649226935"/>
            </c:manualLayout>
          </c:layout>
        </c:title>
        <c:numFmt formatCode="#,##0" sourceLinked="0"/>
        <c:tickLblPos val="nextTo"/>
        <c:txPr>
          <a:bodyPr/>
          <a:lstStyle/>
          <a:p>
            <a:pPr>
              <a:defRPr sz="1200"/>
            </a:pPr>
            <a:endParaRPr lang="en-US"/>
          </a:p>
        </c:txPr>
        <c:crossAx val="178061696"/>
        <c:crosses val="max"/>
        <c:crossBetween val="between"/>
      </c:valAx>
      <c:catAx>
        <c:axId val="178061696"/>
        <c:scaling>
          <c:orientation val="minMax"/>
        </c:scaling>
        <c:delete val="1"/>
        <c:axPos val="b"/>
        <c:numFmt formatCode="General" sourceLinked="1"/>
        <c:tickLblPos val="none"/>
        <c:crossAx val="177957120"/>
        <c:crosses val="autoZero"/>
        <c:auto val="1"/>
        <c:lblAlgn val="ctr"/>
        <c:lblOffset val="100"/>
      </c:catAx>
    </c:plotArea>
    <c:legend>
      <c:legendPos val="r"/>
      <c:legendEntry>
        <c:idx val="3"/>
        <c:delete val="1"/>
      </c:legendEntry>
      <c:layout>
        <c:manualLayout>
          <c:xMode val="edge"/>
          <c:yMode val="edge"/>
          <c:x val="0.4791049042367253"/>
          <c:y val="0.24299857652383924"/>
          <c:w val="0.29090269691661397"/>
          <c:h val="0.1464205380095483"/>
        </c:manualLayout>
      </c:layout>
      <c:spPr>
        <a:solidFill>
          <a:schemeClr val="bg1"/>
        </a:solidFill>
      </c:spPr>
      <c:txPr>
        <a:bodyPr/>
        <a:lstStyle/>
        <a:p>
          <a:pPr>
            <a:defRPr sz="1200"/>
          </a:pPr>
          <a:endParaRPr lang="en-US"/>
        </a:p>
      </c:txPr>
    </c:legend>
    <c:plotVisOnly val="1"/>
    <c:dispBlanksAs val="span"/>
  </c:chart>
  <c:txPr>
    <a:bodyPr/>
    <a:lstStyle/>
    <a:p>
      <a:pPr>
        <a:defRPr>
          <a:solidFill>
            <a:srgbClr val="0070C0"/>
          </a:solidFill>
        </a:defRPr>
      </a:pPr>
      <a:endParaRPr lang="en-US"/>
    </a:p>
  </c:txPr>
  <c:externalData r:id="rId1"/>
  <c:userShapes r:id="rId2"/>
</c:chartSpace>
</file>

<file path=ppt/charts/chart6.xml><?xml version="1.0" encoding="utf-8"?>
<c:chartSpace xmlns:c="http://schemas.openxmlformats.org/drawingml/2006/chart" xmlns:a="http://schemas.openxmlformats.org/drawingml/2006/main" xmlns:r="http://schemas.openxmlformats.org/officeDocument/2006/relationships">
  <c:lang val="en-NZ"/>
  <c:clrMapOvr bg1="lt1" tx1="dk1" bg2="lt2" tx2="dk2" accent1="accent1" accent2="accent2" accent3="accent3" accent4="accent4" accent5="accent5" accent6="accent6" hlink="hlink" folHlink="folHlink"/>
  <c:chart>
    <c:title>
      <c:tx>
        <c:rich>
          <a:bodyPr/>
          <a:lstStyle/>
          <a:p>
            <a:pPr>
              <a:defRPr/>
            </a:pPr>
            <a:r>
              <a:rPr lang="en-US" sz="2000" dirty="0"/>
              <a:t>Land sales to overseas investors approved since 2001</a:t>
            </a:r>
          </a:p>
          <a:p>
            <a:pPr>
              <a:defRPr/>
            </a:pPr>
            <a:r>
              <a:rPr lang="en-US" sz="1200" dirty="0"/>
              <a:t>Source: OIO</a:t>
            </a:r>
          </a:p>
        </c:rich>
      </c:tx>
      <c:layout/>
    </c:title>
    <c:plotArea>
      <c:layout>
        <c:manualLayout>
          <c:layoutTarget val="inner"/>
          <c:xMode val="edge"/>
          <c:yMode val="edge"/>
          <c:x val="9.8950790147047579E-2"/>
          <c:y val="0.20794082557862092"/>
          <c:w val="0.85655511811023621"/>
          <c:h val="0.68607766699004669"/>
        </c:manualLayout>
      </c:layout>
      <c:areaChart>
        <c:grouping val="stacked"/>
        <c:ser>
          <c:idx val="4"/>
          <c:order val="0"/>
          <c:tx>
            <c:strRef>
              <c:f>'Time series'!$A$26</c:f>
              <c:strCache>
                <c:ptCount val="1"/>
                <c:pt idx="0">
                  <c:v> Net land area (ha) </c:v>
                </c:pt>
              </c:strCache>
            </c:strRef>
          </c:tx>
          <c:spPr>
            <a:solidFill>
              <a:srgbClr val="FF0D0D"/>
            </a:solidFill>
            <a:ln w="25400">
              <a:noFill/>
            </a:ln>
          </c:spPr>
          <c:cat>
            <c:numRef>
              <c:f>'Time series'!$B$2:$T$2</c:f>
              <c:numCache>
                <c:formatCode>General</c:formatCode>
                <c:ptCount val="19"/>
                <c:pt idx="0">
                  <c:v>2001</c:v>
                </c:pt>
                <c:pt idx="1">
                  <c:v>2002</c:v>
                </c:pt>
                <c:pt idx="2">
                  <c:v>2003</c:v>
                </c:pt>
                <c:pt idx="3">
                  <c:v>2004</c:v>
                </c:pt>
                <c:pt idx="4">
                  <c:v>2005</c:v>
                </c:pt>
                <c:pt idx="5">
                  <c:v>2006</c:v>
                </c:pt>
                <c:pt idx="6">
                  <c:v>2007</c:v>
                </c:pt>
                <c:pt idx="7">
                  <c:v>2008</c:v>
                </c:pt>
                <c:pt idx="8">
                  <c:v>2009</c:v>
                </c:pt>
                <c:pt idx="9">
                  <c:v>2010</c:v>
                </c:pt>
                <c:pt idx="10">
                  <c:v>2011</c:v>
                </c:pt>
                <c:pt idx="11">
                  <c:v>2012</c:v>
                </c:pt>
                <c:pt idx="12">
                  <c:v>2013</c:v>
                </c:pt>
                <c:pt idx="13">
                  <c:v>2014</c:v>
                </c:pt>
                <c:pt idx="14">
                  <c:v>2015</c:v>
                </c:pt>
                <c:pt idx="15">
                  <c:v>2016</c:v>
                </c:pt>
                <c:pt idx="16">
                  <c:v>2017</c:v>
                </c:pt>
                <c:pt idx="17">
                  <c:v>2018</c:v>
                </c:pt>
                <c:pt idx="18">
                  <c:v>2019</c:v>
                </c:pt>
              </c:numCache>
            </c:numRef>
          </c:cat>
          <c:val>
            <c:numRef>
              <c:f>'Time series'!$B$26:$T$26</c:f>
              <c:numCache>
                <c:formatCode>_-* #,##0_-;\-* #,##0_-;_-* "-"??_-;_-@_-</c:formatCode>
                <c:ptCount val="19"/>
                <c:pt idx="0">
                  <c:v>64421</c:v>
                </c:pt>
                <c:pt idx="1">
                  <c:v>35800</c:v>
                </c:pt>
                <c:pt idx="2">
                  <c:v>26393</c:v>
                </c:pt>
                <c:pt idx="3">
                  <c:v>55166</c:v>
                </c:pt>
                <c:pt idx="4">
                  <c:v>51975</c:v>
                </c:pt>
                <c:pt idx="5">
                  <c:v>270508</c:v>
                </c:pt>
                <c:pt idx="6">
                  <c:v>16580</c:v>
                </c:pt>
                <c:pt idx="7">
                  <c:v>38696</c:v>
                </c:pt>
                <c:pt idx="8">
                  <c:v>32242</c:v>
                </c:pt>
                <c:pt idx="9">
                  <c:v>31829</c:v>
                </c:pt>
                <c:pt idx="10">
                  <c:v>91681</c:v>
                </c:pt>
                <c:pt idx="11">
                  <c:v>33870</c:v>
                </c:pt>
                <c:pt idx="12">
                  <c:v>80083</c:v>
                </c:pt>
                <c:pt idx="13">
                  <c:v>27840</c:v>
                </c:pt>
                <c:pt idx="14">
                  <c:v>32879</c:v>
                </c:pt>
                <c:pt idx="15">
                  <c:v>39859</c:v>
                </c:pt>
                <c:pt idx="16">
                  <c:v>39132</c:v>
                </c:pt>
                <c:pt idx="17">
                  <c:v>49972</c:v>
                </c:pt>
                <c:pt idx="18">
                  <c:v>22457</c:v>
                </c:pt>
              </c:numCache>
            </c:numRef>
          </c:val>
          <c:extLst xmlns:c16r2="http://schemas.microsoft.com/office/drawing/2015/06/chart">
            <c:ext xmlns:c16="http://schemas.microsoft.com/office/drawing/2014/chart" uri="{C3380CC4-5D6E-409C-BE32-E72D297353CC}">
              <c16:uniqueId val="{00000000-50E8-4AFE-8255-DD1C689CA19E}"/>
            </c:ext>
          </c:extLst>
        </c:ser>
        <c:ser>
          <c:idx val="5"/>
          <c:order val="1"/>
          <c:tx>
            <c:strRef>
              <c:f>'Time series'!$A$27</c:f>
              <c:strCache>
                <c:ptCount val="1"/>
                <c:pt idx="0">
                  <c:v> Gross land area (ha) </c:v>
                </c:pt>
              </c:strCache>
            </c:strRef>
          </c:tx>
          <c:spPr>
            <a:solidFill>
              <a:srgbClr val="C00000"/>
            </a:solidFill>
            <a:ln w="25400">
              <a:noFill/>
            </a:ln>
          </c:spPr>
          <c:cat>
            <c:numRef>
              <c:f>'Time series'!$B$2:$T$2</c:f>
              <c:numCache>
                <c:formatCode>General</c:formatCode>
                <c:ptCount val="19"/>
                <c:pt idx="0">
                  <c:v>2001</c:v>
                </c:pt>
                <c:pt idx="1">
                  <c:v>2002</c:v>
                </c:pt>
                <c:pt idx="2">
                  <c:v>2003</c:v>
                </c:pt>
                <c:pt idx="3">
                  <c:v>2004</c:v>
                </c:pt>
                <c:pt idx="4">
                  <c:v>2005</c:v>
                </c:pt>
                <c:pt idx="5">
                  <c:v>2006</c:v>
                </c:pt>
                <c:pt idx="6">
                  <c:v>2007</c:v>
                </c:pt>
                <c:pt idx="7">
                  <c:v>2008</c:v>
                </c:pt>
                <c:pt idx="8">
                  <c:v>2009</c:v>
                </c:pt>
                <c:pt idx="9">
                  <c:v>2010</c:v>
                </c:pt>
                <c:pt idx="10">
                  <c:v>2011</c:v>
                </c:pt>
                <c:pt idx="11">
                  <c:v>2012</c:v>
                </c:pt>
                <c:pt idx="12">
                  <c:v>2013</c:v>
                </c:pt>
                <c:pt idx="13">
                  <c:v>2014</c:v>
                </c:pt>
                <c:pt idx="14">
                  <c:v>2015</c:v>
                </c:pt>
                <c:pt idx="15">
                  <c:v>2016</c:v>
                </c:pt>
                <c:pt idx="16">
                  <c:v>2017</c:v>
                </c:pt>
                <c:pt idx="17">
                  <c:v>2018</c:v>
                </c:pt>
                <c:pt idx="18">
                  <c:v>2019</c:v>
                </c:pt>
              </c:numCache>
            </c:numRef>
          </c:cat>
          <c:val>
            <c:numRef>
              <c:f>'Time series'!$B$27:$T$27</c:f>
              <c:numCache>
                <c:formatCode>_-* #,##0_-;\-* #,##0_-;_-* "-"??_-;_-@_-</c:formatCode>
                <c:ptCount val="19"/>
                <c:pt idx="0">
                  <c:v>98861</c:v>
                </c:pt>
                <c:pt idx="1">
                  <c:v>77347</c:v>
                </c:pt>
                <c:pt idx="2">
                  <c:v>36157</c:v>
                </c:pt>
                <c:pt idx="3">
                  <c:v>410144</c:v>
                </c:pt>
                <c:pt idx="4">
                  <c:v>166074</c:v>
                </c:pt>
                <c:pt idx="5">
                  <c:v>396962</c:v>
                </c:pt>
                <c:pt idx="6">
                  <c:v>90355</c:v>
                </c:pt>
                <c:pt idx="7">
                  <c:v>70562</c:v>
                </c:pt>
                <c:pt idx="8">
                  <c:v>364810</c:v>
                </c:pt>
                <c:pt idx="9">
                  <c:v>139939</c:v>
                </c:pt>
                <c:pt idx="10">
                  <c:v>217126</c:v>
                </c:pt>
                <c:pt idx="11">
                  <c:v>51634</c:v>
                </c:pt>
                <c:pt idx="12">
                  <c:v>208246</c:v>
                </c:pt>
                <c:pt idx="13">
                  <c:v>41033</c:v>
                </c:pt>
                <c:pt idx="14">
                  <c:v>79897</c:v>
                </c:pt>
                <c:pt idx="15">
                  <c:v>465863</c:v>
                </c:pt>
                <c:pt idx="16">
                  <c:v>72375</c:v>
                </c:pt>
                <c:pt idx="17">
                  <c:v>182878</c:v>
                </c:pt>
                <c:pt idx="18">
                  <c:v>87732</c:v>
                </c:pt>
              </c:numCache>
            </c:numRef>
          </c:val>
          <c:extLst xmlns:c16r2="http://schemas.microsoft.com/office/drawing/2015/06/chart">
            <c:ext xmlns:c16="http://schemas.microsoft.com/office/drawing/2014/chart" uri="{C3380CC4-5D6E-409C-BE32-E72D297353CC}">
              <c16:uniqueId val="{00000001-50E8-4AFE-8255-DD1C689CA19E}"/>
            </c:ext>
          </c:extLst>
        </c:ser>
        <c:dLbls/>
        <c:axId val="178147328"/>
        <c:axId val="178148864"/>
      </c:areaChart>
      <c:catAx>
        <c:axId val="178147328"/>
        <c:scaling>
          <c:orientation val="minMax"/>
        </c:scaling>
        <c:axPos val="b"/>
        <c:numFmt formatCode="General" sourceLinked="1"/>
        <c:tickLblPos val="nextTo"/>
        <c:txPr>
          <a:bodyPr/>
          <a:lstStyle/>
          <a:p>
            <a:pPr>
              <a:defRPr sz="1200"/>
            </a:pPr>
            <a:endParaRPr lang="en-US"/>
          </a:p>
        </c:txPr>
        <c:crossAx val="178148864"/>
        <c:crosses val="autoZero"/>
        <c:auto val="1"/>
        <c:lblAlgn val="ctr"/>
        <c:lblOffset val="100"/>
      </c:catAx>
      <c:valAx>
        <c:axId val="178148864"/>
        <c:scaling>
          <c:orientation val="minMax"/>
          <c:max val="700000"/>
        </c:scaling>
        <c:axPos val="l"/>
        <c:majorGridlines/>
        <c:title>
          <c:tx>
            <c:rich>
              <a:bodyPr rot="0" vert="horz"/>
              <a:lstStyle/>
              <a:p>
                <a:pPr>
                  <a:defRPr/>
                </a:pPr>
                <a:r>
                  <a:rPr lang="en-US"/>
                  <a:t>Hectares</a:t>
                </a:r>
              </a:p>
            </c:rich>
          </c:tx>
          <c:layout>
            <c:manualLayout>
              <c:xMode val="edge"/>
              <c:yMode val="edge"/>
              <c:x val="1.9230769230769239E-2"/>
              <c:y val="0.14073686037179242"/>
            </c:manualLayout>
          </c:layout>
        </c:title>
        <c:numFmt formatCode="#,##0" sourceLinked="0"/>
        <c:tickLblPos val="nextTo"/>
        <c:txPr>
          <a:bodyPr/>
          <a:lstStyle/>
          <a:p>
            <a:pPr>
              <a:defRPr sz="1200"/>
            </a:pPr>
            <a:endParaRPr lang="en-US"/>
          </a:p>
        </c:txPr>
        <c:crossAx val="178147328"/>
        <c:crosses val="autoZero"/>
        <c:crossBetween val="midCat"/>
      </c:valAx>
    </c:plotArea>
    <c:legend>
      <c:legendPos val="r"/>
      <c:layout>
        <c:manualLayout>
          <c:xMode val="edge"/>
          <c:yMode val="edge"/>
          <c:x val="0.51355959333312362"/>
          <c:y val="0.21055420978613654"/>
          <c:w val="0.22700077936329863"/>
          <c:h val="9.3451748763962672E-2"/>
        </c:manualLayout>
      </c:layout>
      <c:overlay val="1"/>
      <c:spPr>
        <a:solidFill>
          <a:schemeClr val="bg1"/>
        </a:solidFill>
      </c:spPr>
      <c:txPr>
        <a:bodyPr/>
        <a:lstStyle/>
        <a:p>
          <a:pPr>
            <a:defRPr sz="1200"/>
          </a:pPr>
          <a:endParaRPr lang="en-US"/>
        </a:p>
      </c:txPr>
    </c:legend>
    <c:plotVisOnly val="1"/>
    <c:dispBlanksAs val="zero"/>
  </c:chart>
  <c:txPr>
    <a:bodyPr/>
    <a:lstStyle/>
    <a:p>
      <a:pPr>
        <a:defRPr>
          <a:solidFill>
            <a:srgbClr val="0070C0"/>
          </a:solidFill>
        </a:defRPr>
      </a:pPr>
      <a:endParaRPr lang="en-US"/>
    </a:p>
  </c:txPr>
  <c:externalData r:id="rId2"/>
</c:chartSpace>
</file>

<file path=ppt/charts/chart7.xml><?xml version="1.0" encoding="utf-8"?>
<c:chartSpace xmlns:c="http://schemas.openxmlformats.org/drawingml/2006/chart" xmlns:a="http://schemas.openxmlformats.org/drawingml/2006/main" xmlns:r="http://schemas.openxmlformats.org/officeDocument/2006/relationships">
  <c:lang val="en-NZ"/>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40" b="0" i="0" u="none" strike="noStrike" kern="1200" spc="0" baseline="0">
                <a:solidFill>
                  <a:srgbClr val="0070C0"/>
                </a:solidFill>
                <a:latin typeface="+mn-lt"/>
                <a:ea typeface="+mn-ea"/>
                <a:cs typeface="+mn-cs"/>
              </a:defRPr>
            </a:pPr>
            <a:r>
              <a:rPr lang="en-NZ" sz="2000" b="1"/>
              <a:t>Annual sales of interests in land approved by OIO compared to total land for farming</a:t>
            </a:r>
          </a:p>
          <a:p>
            <a:pPr>
              <a:defRPr sz="1440" b="0" i="0" u="none" strike="noStrike" kern="1200" spc="0" baseline="0">
                <a:solidFill>
                  <a:srgbClr val="0070C0"/>
                </a:solidFill>
                <a:latin typeface="+mn-lt"/>
                <a:ea typeface="+mn-ea"/>
                <a:cs typeface="+mn-cs"/>
              </a:defRPr>
            </a:pPr>
            <a:r>
              <a:rPr lang="en-NZ" sz="1400"/>
              <a:t>Average hectares per year as a percentage of total land for farming</a:t>
            </a:r>
          </a:p>
          <a:p>
            <a:pPr>
              <a:defRPr sz="1440" b="0" i="0" u="none" strike="noStrike" kern="1200" spc="0" baseline="0">
                <a:solidFill>
                  <a:srgbClr val="0070C0"/>
                </a:solidFill>
                <a:latin typeface="+mn-lt"/>
                <a:ea typeface="+mn-ea"/>
                <a:cs typeface="+mn-cs"/>
              </a:defRPr>
            </a:pPr>
            <a:r>
              <a:rPr lang="en-NZ" sz="1200"/>
              <a:t>Sources: OIO, Stats NZ</a:t>
            </a:r>
          </a:p>
        </c:rich>
      </c:tx>
      <c:layout>
        <c:manualLayout>
          <c:xMode val="edge"/>
          <c:yMode val="edge"/>
          <c:x val="0.14186229501020506"/>
          <c:y val="2.3904382470119528E-2"/>
        </c:manualLayout>
      </c:layout>
      <c:spPr>
        <a:noFill/>
        <a:ln>
          <a:noFill/>
        </a:ln>
        <a:effectLst/>
      </c:spPr>
    </c:title>
    <c:plotArea>
      <c:layout/>
      <c:barChart>
        <c:barDir val="col"/>
        <c:grouping val="stacked"/>
        <c:ser>
          <c:idx val="0"/>
          <c:order val="0"/>
          <c:tx>
            <c:strRef>
              <c:f>'Time series'!$AO$16</c:f>
              <c:strCache>
                <c:ptCount val="1"/>
                <c:pt idx="0">
                  <c:v>Freehold</c:v>
                </c:pt>
              </c:strCache>
            </c:strRef>
          </c:tx>
          <c:spPr>
            <a:solidFill>
              <a:schemeClr val="accent1"/>
            </a:solidFill>
            <a:ln>
              <a:noFill/>
            </a:ln>
            <a:effectLst/>
          </c:spPr>
          <c:cat>
            <c:multiLvlStrRef>
              <c:f>'Time series'!$AM$17:$AN$23</c:f>
              <c:multiLvlStrCache>
                <c:ptCount val="7"/>
                <c:lvl>
                  <c:pt idx="0">
                    <c:v>Labour-led (2001-2008)</c:v>
                  </c:pt>
                  <c:pt idx="1">
                    <c:v>National-led (2009-2017)</c:v>
                  </c:pt>
                  <c:pt idx="2">
                    <c:v>Labour-led (2018-2019)</c:v>
                  </c:pt>
                  <c:pt idx="4">
                    <c:v>Labour-led (2001-2008)</c:v>
                  </c:pt>
                  <c:pt idx="5">
                    <c:v>National-led (2009-2017)</c:v>
                  </c:pt>
                  <c:pt idx="6">
                    <c:v>Labour-led (2018-2019)</c:v>
                  </c:pt>
                </c:lvl>
                <c:lvl>
                  <c:pt idx="0">
                    <c:v>Net</c:v>
                  </c:pt>
                  <c:pt idx="3">
                    <c:v> </c:v>
                  </c:pt>
                  <c:pt idx="4">
                    <c:v>Gross</c:v>
                  </c:pt>
                </c:lvl>
              </c:multiLvlStrCache>
            </c:multiLvlStrRef>
          </c:cat>
          <c:val>
            <c:numRef>
              <c:f>'Time series'!$AO$17:$AO$23</c:f>
              <c:numCache>
                <c:formatCode>0.00%</c:formatCode>
                <c:ptCount val="7"/>
                <c:pt idx="0">
                  <c:v>2.8351513515359676E-3</c:v>
                </c:pt>
                <c:pt idx="1">
                  <c:v>2.3936017040040174E-3</c:v>
                </c:pt>
                <c:pt idx="2">
                  <c:v>1.11661594473651E-3</c:v>
                </c:pt>
                <c:pt idx="4">
                  <c:v>7.4992195051893683E-3</c:v>
                </c:pt>
                <c:pt idx="5">
                  <c:v>9.4462702964542393E-3</c:v>
                </c:pt>
                <c:pt idx="6">
                  <c:v>7.8877896060943285E-3</c:v>
                </c:pt>
              </c:numCache>
            </c:numRef>
          </c:val>
          <c:extLst xmlns:c16r2="http://schemas.microsoft.com/office/drawing/2015/06/chart">
            <c:ext xmlns:c16="http://schemas.microsoft.com/office/drawing/2014/chart" uri="{C3380CC4-5D6E-409C-BE32-E72D297353CC}">
              <c16:uniqueId val="{00000000-EBC1-44F6-AF8A-76F9FB40076E}"/>
            </c:ext>
          </c:extLst>
        </c:ser>
        <c:ser>
          <c:idx val="1"/>
          <c:order val="1"/>
          <c:tx>
            <c:strRef>
              <c:f>'Time series'!$AP$16</c:f>
              <c:strCache>
                <c:ptCount val="1"/>
                <c:pt idx="0">
                  <c:v>Other interests (e.g. leases, cutting rights)</c:v>
                </c:pt>
              </c:strCache>
            </c:strRef>
          </c:tx>
          <c:spPr>
            <a:solidFill>
              <a:schemeClr val="accent2"/>
            </a:solidFill>
            <a:ln>
              <a:noFill/>
            </a:ln>
            <a:effectLst/>
          </c:spPr>
          <c:cat>
            <c:multiLvlStrRef>
              <c:f>'Time series'!$AM$17:$AN$23</c:f>
              <c:multiLvlStrCache>
                <c:ptCount val="7"/>
                <c:lvl>
                  <c:pt idx="0">
                    <c:v>Labour-led (2001-2008)</c:v>
                  </c:pt>
                  <c:pt idx="1">
                    <c:v>National-led (2009-2017)</c:v>
                  </c:pt>
                  <c:pt idx="2">
                    <c:v>Labour-led (2018-2019)</c:v>
                  </c:pt>
                  <c:pt idx="4">
                    <c:v>Labour-led (2001-2008)</c:v>
                  </c:pt>
                  <c:pt idx="5">
                    <c:v>National-led (2009-2017)</c:v>
                  </c:pt>
                  <c:pt idx="6">
                    <c:v>Labour-led (2018-2019)</c:v>
                  </c:pt>
                </c:lvl>
                <c:lvl>
                  <c:pt idx="0">
                    <c:v>Net</c:v>
                  </c:pt>
                  <c:pt idx="3">
                    <c:v> </c:v>
                  </c:pt>
                  <c:pt idx="4">
                    <c:v>Gross</c:v>
                  </c:pt>
                </c:lvl>
              </c:multiLvlStrCache>
            </c:multiLvlStrRef>
          </c:cat>
          <c:val>
            <c:numRef>
              <c:f>'Time series'!$AP$17:$AP$23</c:f>
              <c:numCache>
                <c:formatCode>0.00%</c:formatCode>
                <c:ptCount val="7"/>
                <c:pt idx="0">
                  <c:v>1.7853574011278636E-3</c:v>
                </c:pt>
                <c:pt idx="1">
                  <c:v>7.9280580063688475E-4</c:v>
                </c:pt>
                <c:pt idx="2">
                  <c:v>1.5220586478025E-3</c:v>
                </c:pt>
                <c:pt idx="4">
                  <c:v>3.6194683005386467E-3</c:v>
                </c:pt>
                <c:pt idx="5">
                  <c:v>3.3247550976760786E-3</c:v>
                </c:pt>
                <c:pt idx="6">
                  <c:v>1.9708544658517358E-3</c:v>
                </c:pt>
              </c:numCache>
            </c:numRef>
          </c:val>
          <c:extLst xmlns:c16r2="http://schemas.microsoft.com/office/drawing/2015/06/chart">
            <c:ext xmlns:c16="http://schemas.microsoft.com/office/drawing/2014/chart" uri="{C3380CC4-5D6E-409C-BE32-E72D297353CC}">
              <c16:uniqueId val="{00000001-EBC1-44F6-AF8A-76F9FB40076E}"/>
            </c:ext>
          </c:extLst>
        </c:ser>
        <c:ser>
          <c:idx val="2"/>
          <c:order val="2"/>
          <c:tx>
            <c:strRef>
              <c:f>'Time series'!$AQ$16</c:f>
              <c:strCache>
                <c:ptCount val="1"/>
                <c:pt idx="0">
                  <c:v>Fill</c:v>
                </c:pt>
              </c:strCache>
            </c:strRef>
          </c:tx>
          <c:spPr>
            <a:solidFill>
              <a:schemeClr val="tx1">
                <a:alpha val="0"/>
              </a:schemeClr>
            </a:solidFill>
            <a:ln>
              <a:noFill/>
            </a:ln>
            <a:effectLst/>
          </c:spPr>
          <c:cat>
            <c:multiLvlStrRef>
              <c:f>'Time series'!$AM$17:$AN$23</c:f>
              <c:multiLvlStrCache>
                <c:ptCount val="7"/>
                <c:lvl>
                  <c:pt idx="0">
                    <c:v>Labour-led (2001-2008)</c:v>
                  </c:pt>
                  <c:pt idx="1">
                    <c:v>National-led (2009-2017)</c:v>
                  </c:pt>
                  <c:pt idx="2">
                    <c:v>Labour-led (2018-2019)</c:v>
                  </c:pt>
                  <c:pt idx="4">
                    <c:v>Labour-led (2001-2008)</c:v>
                  </c:pt>
                  <c:pt idx="5">
                    <c:v>National-led (2009-2017)</c:v>
                  </c:pt>
                  <c:pt idx="6">
                    <c:v>Labour-led (2018-2019)</c:v>
                  </c:pt>
                </c:lvl>
                <c:lvl>
                  <c:pt idx="0">
                    <c:v>Net</c:v>
                  </c:pt>
                  <c:pt idx="3">
                    <c:v> </c:v>
                  </c:pt>
                  <c:pt idx="4">
                    <c:v>Gross</c:v>
                  </c:pt>
                </c:lvl>
              </c:multiLvlStrCache>
            </c:multiLvlStrRef>
          </c:cat>
          <c:val>
            <c:numRef>
              <c:f>'Time series'!$AQ$17:$AQ$23</c:f>
              <c:numCache>
                <c:formatCode>General</c:formatCode>
                <c:ptCount val="7"/>
                <c:pt idx="3" formatCode="0.00%">
                  <c:v>1.3000000000000001E-2</c:v>
                </c:pt>
              </c:numCache>
            </c:numRef>
          </c:val>
          <c:extLst xmlns:c16r2="http://schemas.microsoft.com/office/drawing/2015/06/chart">
            <c:ext xmlns:c16="http://schemas.microsoft.com/office/drawing/2014/chart" uri="{C3380CC4-5D6E-409C-BE32-E72D297353CC}">
              <c16:uniqueId val="{00000002-EBC1-44F6-AF8A-76F9FB40076E}"/>
            </c:ext>
          </c:extLst>
        </c:ser>
        <c:dLbls/>
        <c:gapWidth val="25"/>
        <c:overlap val="100"/>
        <c:axId val="178334720"/>
        <c:axId val="178373376"/>
      </c:barChart>
      <c:catAx>
        <c:axId val="178334720"/>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rgbClr val="0070C0"/>
                </a:solidFill>
                <a:latin typeface="+mn-lt"/>
                <a:ea typeface="+mn-ea"/>
                <a:cs typeface="+mn-cs"/>
              </a:defRPr>
            </a:pPr>
            <a:endParaRPr lang="en-US"/>
          </a:p>
        </c:txPr>
        <c:crossAx val="178373376"/>
        <c:crosses val="autoZero"/>
        <c:auto val="1"/>
        <c:lblAlgn val="ctr"/>
        <c:lblOffset val="100"/>
      </c:catAx>
      <c:valAx>
        <c:axId val="178373376"/>
        <c:scaling>
          <c:orientation val="minMax"/>
        </c:scaling>
        <c:axPos val="l"/>
        <c:majorGridlines>
          <c:spPr>
            <a:ln w="9525" cap="flat" cmpd="sng" algn="ctr">
              <a:solidFill>
                <a:schemeClr val="tx1">
                  <a:lumMod val="15000"/>
                  <a:lumOff val="85000"/>
                </a:schemeClr>
              </a:solidFill>
              <a:round/>
            </a:ln>
            <a:effectLst/>
          </c:spPr>
        </c:majorGridlines>
        <c:numFmt formatCode="0.0%" sourceLinked="0"/>
        <c:maj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rgbClr val="0070C0"/>
                </a:solidFill>
                <a:latin typeface="+mn-lt"/>
                <a:ea typeface="+mn-ea"/>
                <a:cs typeface="+mn-cs"/>
              </a:defRPr>
            </a:pPr>
            <a:endParaRPr lang="en-US"/>
          </a:p>
        </c:txPr>
        <c:crossAx val="178334720"/>
        <c:crosses val="autoZero"/>
        <c:crossBetween val="between"/>
      </c:valAx>
      <c:spPr>
        <a:noFill/>
        <a:ln>
          <a:noFill/>
        </a:ln>
        <a:effectLst/>
      </c:spPr>
    </c:plotArea>
    <c:legend>
      <c:legendPos val="t"/>
      <c:legendEntry>
        <c:idx val="2"/>
        <c:delete val="1"/>
      </c:legendEntry>
      <c:layout/>
      <c:spPr>
        <a:noFill/>
        <a:ln>
          <a:noFill/>
        </a:ln>
        <a:effectLst/>
      </c:spPr>
      <c:txPr>
        <a:bodyPr rot="0" spcFirstLastPara="1" vertOverflow="ellipsis" vert="horz" wrap="square" anchor="ctr" anchorCtr="1"/>
        <a:lstStyle/>
        <a:p>
          <a:pPr>
            <a:defRPr sz="1400" b="0" i="0" u="none" strike="noStrike" kern="1200" baseline="0">
              <a:solidFill>
                <a:srgbClr val="0070C0"/>
              </a:solidFill>
              <a:latin typeface="+mn-lt"/>
              <a:ea typeface="+mn-ea"/>
              <a:cs typeface="+mn-cs"/>
            </a:defRPr>
          </a:pPr>
          <a:endParaRPr lang="en-US"/>
        </a:p>
      </c:txPr>
    </c:legend>
    <c:plotVisOnly val="1"/>
    <c:dispBlanksAs val="gap"/>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solidFill>
            <a:srgbClr val="0070C0"/>
          </a:solidFill>
        </a:defRPr>
      </a:pPr>
      <a:endParaRPr lang="en-US"/>
    </a:p>
  </c:txPr>
  <c:externalData r:id="rId2"/>
</c:chartSpace>
</file>

<file path=ppt/charts/chart8.xml><?xml version="1.0" encoding="utf-8"?>
<c:chartSpace xmlns:c="http://schemas.openxmlformats.org/drawingml/2006/chart" xmlns:a="http://schemas.openxmlformats.org/drawingml/2006/main" xmlns:r="http://schemas.openxmlformats.org/officeDocument/2006/relationships">
  <c:lang val="en-NZ"/>
  <c:chart>
    <c:title>
      <c:tx>
        <c:rich>
          <a:bodyPr/>
          <a:lstStyle/>
          <a:p>
            <a:pPr>
              <a:defRPr>
                <a:solidFill>
                  <a:srgbClr val="0070C0"/>
                </a:solidFill>
              </a:defRPr>
            </a:pPr>
            <a:r>
              <a:rPr lang="en-US" sz="2400" dirty="0">
                <a:solidFill>
                  <a:schemeClr val="accent1">
                    <a:lumMod val="75000"/>
                  </a:schemeClr>
                </a:solidFill>
              </a:rPr>
              <a:t>Estimated overseas ownership of farmland </a:t>
            </a:r>
          </a:p>
          <a:p>
            <a:pPr>
              <a:defRPr>
                <a:solidFill>
                  <a:srgbClr val="0070C0"/>
                </a:solidFill>
              </a:defRPr>
            </a:pPr>
            <a:r>
              <a:rPr lang="en-US" sz="1800" dirty="0">
                <a:solidFill>
                  <a:schemeClr val="accent1">
                    <a:lumMod val="75000"/>
                  </a:schemeClr>
                </a:solidFill>
              </a:rPr>
              <a:t>At least 8.7% of land under farming or 1.3 million hectares</a:t>
            </a:r>
          </a:p>
        </c:rich>
      </c:tx>
    </c:title>
    <c:plotArea>
      <c:layout/>
      <c:barChart>
        <c:barDir val="col"/>
        <c:grouping val="stacked"/>
        <c:ser>
          <c:idx val="0"/>
          <c:order val="0"/>
          <c:spPr>
            <a:solidFill>
              <a:srgbClr val="CC3300"/>
            </a:solidFill>
          </c:spPr>
          <c:dLbls>
            <c:spPr>
              <a:ln>
                <a:noFill/>
              </a:ln>
            </c:spPr>
            <c:txPr>
              <a:bodyPr/>
              <a:lstStyle/>
              <a:p>
                <a:pPr>
                  <a:defRPr b="1">
                    <a:solidFill>
                      <a:schemeClr val="bg1"/>
                    </a:solidFill>
                  </a:defRPr>
                </a:pPr>
                <a:endParaRPr lang="en-US"/>
              </a:p>
            </c:txPr>
            <c:showVal val="1"/>
            <c:extLst xmlns:c16r2="http://schemas.microsoft.com/office/drawing/2015/06/chart">
              <c:ext xmlns:c15="http://schemas.microsoft.com/office/drawing/2012/chart" uri="{CE6537A1-D6FC-4f65-9D91-7224C49458BB}">
                <c15:showLeaderLines val="0"/>
              </c:ext>
            </c:extLst>
          </c:dLbls>
          <c:cat>
            <c:multiLvlStrRef>
              <c:f>'Major Forest owners 2012'!$J$75:$L$78</c:f>
              <c:multiLvlStrCache>
                <c:ptCount val="4"/>
                <c:lvl>
                  <c:pt idx="0">
                    <c:v>145,000 hectares</c:v>
                  </c:pt>
                  <c:pt idx="1">
                    <c:v>145,000 hectares</c:v>
                  </c:pt>
                  <c:pt idx="2">
                    <c:v>327,000 hectares</c:v>
                  </c:pt>
                  <c:pt idx="3">
                    <c:v>635,000 hectares</c:v>
                  </c:pt>
                </c:lvl>
                <c:lvl>
                  <c:pt idx="0">
                    <c:v>Freehold</c:v>
                  </c:pt>
                  <c:pt idx="1">
                    <c:v>Other interests</c:v>
                  </c:pt>
                  <c:pt idx="2">
                    <c:v>Freehold</c:v>
                  </c:pt>
                  <c:pt idx="3">
                    <c:v>Other interests</c:v>
                  </c:pt>
                </c:lvl>
                <c:lvl>
                  <c:pt idx="0">
                    <c:v>Agriculture</c:v>
                  </c:pt>
                  <c:pt idx="2">
                    <c:v>Forestry</c:v>
                  </c:pt>
                </c:lvl>
              </c:multiLvlStrCache>
            </c:multiLvlStrRef>
          </c:cat>
          <c:val>
            <c:numRef>
              <c:f>'Major Forest owners 2012'!$M$75:$M$78</c:f>
              <c:numCache>
                <c:formatCode>0.0%</c:formatCode>
                <c:ptCount val="4"/>
                <c:pt idx="0">
                  <c:v>9.9451303155006898E-3</c:v>
                </c:pt>
                <c:pt idx="1">
                  <c:v>9.9451303155006898E-3</c:v>
                </c:pt>
                <c:pt idx="2">
                  <c:v>2.2427983539094653E-2</c:v>
                </c:pt>
                <c:pt idx="3">
                  <c:v>4.3552812071330584E-2</c:v>
                </c:pt>
              </c:numCache>
            </c:numRef>
          </c:val>
          <c:extLst xmlns:c16r2="http://schemas.microsoft.com/office/drawing/2015/06/chart">
            <c:ext xmlns:c16="http://schemas.microsoft.com/office/drawing/2014/chart" uri="{C3380CC4-5D6E-409C-BE32-E72D297353CC}">
              <c16:uniqueId val="{00000000-64BF-472B-9315-765C9E3B6C40}"/>
            </c:ext>
          </c:extLst>
        </c:ser>
        <c:dLbls/>
        <c:overlap val="100"/>
        <c:axId val="178386432"/>
        <c:axId val="178387968"/>
      </c:barChart>
      <c:catAx>
        <c:axId val="178386432"/>
        <c:scaling>
          <c:orientation val="minMax"/>
        </c:scaling>
        <c:axPos val="b"/>
        <c:numFmt formatCode="General" sourceLinked="0"/>
        <c:tickLblPos val="nextTo"/>
        <c:txPr>
          <a:bodyPr/>
          <a:lstStyle/>
          <a:p>
            <a:pPr>
              <a:defRPr>
                <a:solidFill>
                  <a:srgbClr val="0070C0"/>
                </a:solidFill>
              </a:defRPr>
            </a:pPr>
            <a:endParaRPr lang="en-US"/>
          </a:p>
        </c:txPr>
        <c:crossAx val="178387968"/>
        <c:crosses val="autoZero"/>
        <c:auto val="1"/>
        <c:lblAlgn val="ctr"/>
        <c:lblOffset val="100"/>
      </c:catAx>
      <c:valAx>
        <c:axId val="178387968"/>
        <c:scaling>
          <c:orientation val="minMax"/>
        </c:scaling>
        <c:axPos val="l"/>
        <c:majorGridlines/>
        <c:numFmt formatCode="0.0%" sourceLinked="1"/>
        <c:tickLblPos val="nextTo"/>
        <c:txPr>
          <a:bodyPr/>
          <a:lstStyle/>
          <a:p>
            <a:pPr>
              <a:defRPr>
                <a:solidFill>
                  <a:srgbClr val="0070C0"/>
                </a:solidFill>
              </a:defRPr>
            </a:pPr>
            <a:endParaRPr lang="en-US"/>
          </a:p>
        </c:txPr>
        <c:crossAx val="178386432"/>
        <c:crosses val="autoZero"/>
        <c:crossBetween val="between"/>
      </c:valAx>
    </c:plotArea>
    <c:plotVisOnly val="1"/>
    <c:dispBlanksAs val="gap"/>
  </c:chart>
  <c:txPr>
    <a:bodyPr/>
    <a:lstStyle/>
    <a:p>
      <a:pPr>
        <a:defRPr sz="1200"/>
      </a:pPr>
      <a:endParaRPr lang="en-US"/>
    </a:p>
  </c:txPr>
  <c:externalData r:id="rId1"/>
</c:chartSpace>
</file>

<file path=ppt/charts/chart9.xml><?xml version="1.0" encoding="utf-8"?>
<c:chartSpace xmlns:c="http://schemas.openxmlformats.org/drawingml/2006/chart" xmlns:a="http://schemas.openxmlformats.org/drawingml/2006/main" xmlns:r="http://schemas.openxmlformats.org/officeDocument/2006/relationships">
  <c:lang val="en-NZ"/>
  <c:chart>
    <c:title>
      <c:tx>
        <c:rich>
          <a:bodyPr/>
          <a:lstStyle/>
          <a:p>
            <a:pPr>
              <a:defRPr/>
            </a:pPr>
            <a:r>
              <a:rPr lang="en-US" sz="2000"/>
              <a:t>Overseas ownership of New Zealand companies by country</a:t>
            </a:r>
            <a:r>
              <a:rPr lang="en-US"/>
              <a:t> </a:t>
            </a:r>
          </a:p>
          <a:p>
            <a:pPr>
              <a:defRPr/>
            </a:pPr>
            <a:r>
              <a:rPr lang="en-US"/>
              <a:t>March 2019</a:t>
            </a:r>
          </a:p>
        </c:rich>
      </c:tx>
      <c:layout>
        <c:manualLayout>
          <c:xMode val="edge"/>
          <c:yMode val="edge"/>
          <c:x val="0.13172744067583814"/>
          <c:y val="4.1994750656167978E-3"/>
        </c:manualLayout>
      </c:layout>
    </c:title>
    <c:plotArea>
      <c:layout/>
      <c:pieChart>
        <c:varyColors val="1"/>
        <c:ser>
          <c:idx val="0"/>
          <c:order val="0"/>
          <c:dLbls>
            <c:dLbl>
              <c:idx val="0"/>
              <c:layout>
                <c:manualLayout>
                  <c:x val="-0.19154192001626222"/>
                  <c:y val="6.4769958873251099E-2"/>
                </c:manualLayout>
              </c:layout>
              <c:numFmt formatCode="\$#,##0&quot;m&quot;" sourceLinked="0"/>
              <c:spPr/>
              <c:txPr>
                <a:bodyPr/>
                <a:lstStyle/>
                <a:p>
                  <a:pPr>
                    <a:defRPr sz="1400">
                      <a:solidFill>
                        <a:schemeClr val="bg1"/>
                      </a:solidFill>
                    </a:defRPr>
                  </a:pPr>
                  <a:endParaRPr lang="en-US"/>
                </a:p>
              </c:txPr>
              <c:showVal val="1"/>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543D-4395-ACD1-7DE87CFBB3A0}"/>
                </c:ext>
              </c:extLst>
            </c:dLbl>
            <c:dLbl>
              <c:idx val="1"/>
              <c:layout>
                <c:manualLayout>
                  <c:x val="0.1850836128399668"/>
                  <c:y val="-2.2533159732986138E-2"/>
                </c:manualLayout>
              </c:layout>
              <c:numFmt formatCode="\$#,##0&quot;m&quot;" sourceLinked="0"/>
              <c:spPr/>
              <c:txPr>
                <a:bodyPr/>
                <a:lstStyle/>
                <a:p>
                  <a:pPr>
                    <a:defRPr/>
                  </a:pPr>
                  <a:endParaRPr lang="en-US"/>
                </a:p>
              </c:txPr>
              <c:showVal val="1"/>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543D-4395-ACD1-7DE87CFBB3A0}"/>
                </c:ext>
              </c:extLst>
            </c:dLbl>
            <c:dLbl>
              <c:idx val="2"/>
              <c:layout>
                <c:manualLayout>
                  <c:x val="-8.9671467604134913E-2"/>
                  <c:y val="-2.2484551635769942E-2"/>
                </c:manualLayout>
              </c:layout>
              <c:numFmt formatCode="\$#,##0&quot;m&quot;" sourceLinked="0"/>
              <c:spPr/>
              <c:txPr>
                <a:bodyPr/>
                <a:lstStyle/>
                <a:p>
                  <a:pPr>
                    <a:defRPr/>
                  </a:pPr>
                  <a:endParaRPr lang="en-US"/>
                </a:p>
              </c:txPr>
              <c:showVal val="1"/>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543D-4395-ACD1-7DE87CFBB3A0}"/>
                </c:ext>
              </c:extLst>
            </c:dLbl>
            <c:dLbl>
              <c:idx val="3"/>
              <c:layout>
                <c:manualLayout>
                  <c:x val="-3.3250228687245538E-2"/>
                  <c:y val="-2.6251183169033007E-2"/>
                </c:manualLayout>
              </c:layout>
              <c:showVal val="1"/>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543D-4395-ACD1-7DE87CFBB3A0}"/>
                </c:ext>
              </c:extLst>
            </c:dLbl>
            <c:dLbl>
              <c:idx val="4"/>
              <c:layout>
                <c:manualLayout>
                  <c:x val="-2.8015114283835251E-2"/>
                  <c:y val="-1.8993035319403974E-2"/>
                </c:manualLayout>
              </c:layout>
              <c:numFmt formatCode="\$#,##0&quot;m&quot;" sourceLinked="0"/>
              <c:spPr/>
              <c:txPr>
                <a:bodyPr/>
                <a:lstStyle/>
                <a:p>
                  <a:pPr>
                    <a:defRPr/>
                  </a:pPr>
                  <a:endParaRPr lang="en-US"/>
                </a:p>
              </c:txPr>
              <c:showVal val="1"/>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4-543D-4395-ACD1-7DE87CFBB3A0}"/>
                </c:ext>
              </c:extLst>
            </c:dLbl>
            <c:dLbl>
              <c:idx val="5"/>
              <c:layout>
                <c:manualLayout>
                  <c:x val="-2.5071177036811169E-2"/>
                  <c:y val="-1.2692665385330771E-2"/>
                </c:manualLayout>
              </c:layout>
              <c:numFmt formatCode="\$#,##0&quot;m&quot;" sourceLinked="0"/>
              <c:spPr/>
              <c:txPr>
                <a:bodyPr/>
                <a:lstStyle/>
                <a:p>
                  <a:pPr>
                    <a:defRPr/>
                  </a:pPr>
                  <a:endParaRPr lang="en-US"/>
                </a:p>
              </c:txPr>
              <c:showVal val="1"/>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5-543D-4395-ACD1-7DE87CFBB3A0}"/>
                </c:ext>
              </c:extLst>
            </c:dLbl>
            <c:dLbl>
              <c:idx val="6"/>
              <c:layout>
                <c:manualLayout>
                  <c:x val="-1.6421238916889378E-2"/>
                  <c:y val="-1.0019220038440077E-3"/>
                </c:manualLayout>
              </c:layout>
              <c:showVal val="1"/>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6-543D-4395-ACD1-7DE87CFBB3A0}"/>
                </c:ext>
              </c:extLst>
            </c:dLbl>
            <c:dLbl>
              <c:idx val="7"/>
              <c:layout>
                <c:manualLayout>
                  <c:x val="-7.1603800094464279E-2"/>
                  <c:y val="4.7800607601215225E-2"/>
                </c:manualLayout>
              </c:layout>
              <c:showVal val="1"/>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7-543D-4395-ACD1-7DE87CFBB3A0}"/>
                </c:ext>
              </c:extLst>
            </c:dLbl>
            <c:dLbl>
              <c:idx val="8"/>
              <c:layout>
                <c:manualLayout>
                  <c:x val="-6.1823399637687668E-2"/>
                  <c:y val="6.1288031909397168E-2"/>
                </c:manualLayout>
              </c:layout>
              <c:showVal val="1"/>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8-543D-4395-ACD1-7DE87CFBB3A0}"/>
                </c:ext>
              </c:extLst>
            </c:dLbl>
            <c:dLbl>
              <c:idx val="9"/>
              <c:layout>
                <c:manualLayout>
                  <c:x val="-5.2979774008967709E-2"/>
                  <c:y val="1.8169725111748233E-2"/>
                </c:manualLayout>
              </c:layout>
              <c:showVal val="1"/>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9-543D-4395-ACD1-7DE87CFBB3A0}"/>
                </c:ext>
              </c:extLst>
            </c:dLbl>
            <c:dLbl>
              <c:idx val="10"/>
              <c:layout>
                <c:manualLayout>
                  <c:x val="-6.6427684933243344E-2"/>
                  <c:y val="-1.5152151101783841E-2"/>
                </c:manualLayout>
              </c:layout>
              <c:showVal val="1"/>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A-543D-4395-ACD1-7DE87CFBB3A0}"/>
                </c:ext>
              </c:extLst>
            </c:dLbl>
            <c:dLbl>
              <c:idx val="11"/>
              <c:layout>
                <c:manualLayout>
                  <c:x val="-0.13349236812368842"/>
                  <c:y val="-4.2546799760266187E-2"/>
                </c:manualLayout>
              </c:layout>
              <c:showVal val="1"/>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B-543D-4395-ACD1-7DE87CFBB3A0}"/>
                </c:ext>
              </c:extLst>
            </c:dLbl>
            <c:dLbl>
              <c:idx val="12"/>
              <c:layout>
                <c:manualLayout>
                  <c:x val="-0.11765429662977774"/>
                  <c:y val="-7.989468245603161E-2"/>
                </c:manualLayout>
              </c:layout>
              <c:showVal val="1"/>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C-543D-4395-ACD1-7DE87CFBB3A0}"/>
                </c:ext>
              </c:extLst>
            </c:dLbl>
            <c:dLbl>
              <c:idx val="13"/>
              <c:layout>
                <c:manualLayout>
                  <c:x val="-0.14422267262150318"/>
                  <c:y val="-0.13546861760390189"/>
                </c:manualLayout>
              </c:layout>
              <c:showVal val="1"/>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D-543D-4395-ACD1-7DE87CFBB3A0}"/>
                </c:ext>
              </c:extLst>
            </c:dLbl>
            <c:dLbl>
              <c:idx val="14"/>
              <c:layout>
                <c:manualLayout>
                  <c:x val="-4.7965131921152239E-2"/>
                  <c:y val="-0.16048211296422593"/>
                </c:manualLayout>
              </c:layout>
              <c:showVal val="1"/>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E-543D-4395-ACD1-7DE87CFBB3A0}"/>
                </c:ext>
              </c:extLst>
            </c:dLbl>
            <c:dLbl>
              <c:idx val="15"/>
              <c:layout>
                <c:manualLayout>
                  <c:x val="0.1478310883121387"/>
                  <c:y val="-8.9523549713766123E-2"/>
                </c:manualLayout>
              </c:layout>
              <c:showVal val="1"/>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F-543D-4395-ACD1-7DE87CFBB3A0}"/>
                </c:ext>
              </c:extLst>
            </c:dLbl>
            <c:dLbl>
              <c:idx val="16"/>
              <c:layout>
                <c:manualLayout>
                  <c:x val="0.22309412348513386"/>
                  <c:y val="-6.8362494058321496E-2"/>
                </c:manualLayout>
              </c:layout>
              <c:showVal val="1"/>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10-543D-4395-ACD1-7DE87CFBB3A0}"/>
                </c:ext>
              </c:extLst>
            </c:dLbl>
            <c:dLbl>
              <c:idx val="17"/>
              <c:layout>
                <c:manualLayout>
                  <c:x val="6.7671455646631878E-2"/>
                  <c:y val="9.5997685328704008E-2"/>
                </c:manualLayout>
              </c:layout>
              <c:tx>
                <c:rich>
                  <a:bodyPr/>
                  <a:lstStyle/>
                  <a:p>
                    <a:r>
                      <a:rPr lang="en-US"/>
                      <a:t>Other </a:t>
                    </a:r>
                  </a:p>
                  <a:p>
                    <a:r>
                      <a:rPr lang="en-US"/>
                      <a:t>countries, </a:t>
                    </a:r>
                  </a:p>
                  <a:p>
                    <a:r>
                      <a:rPr lang="en-US"/>
                      <a:t>$4,432m</a:t>
                    </a:r>
                  </a:p>
                </c:rich>
              </c:tx>
              <c:showVal val="1"/>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11-543D-4395-ACD1-7DE87CFBB3A0}"/>
                </c:ext>
              </c:extLst>
            </c:dLbl>
            <c:numFmt formatCode="\$#,##0&quot;m&quot;" sourceLinked="0"/>
            <c:spPr>
              <a:noFill/>
              <a:ln>
                <a:noFill/>
              </a:ln>
              <a:effectLst/>
            </c:spPr>
            <c:showVal val="1"/>
            <c:showCatName val="1"/>
            <c:showLeaderLines val="1"/>
            <c:extLst xmlns:c16r2="http://schemas.microsoft.com/office/drawing/2015/06/chart">
              <c:ext xmlns:c15="http://schemas.microsoft.com/office/drawing/2012/chart" uri="{CE6537A1-D6FC-4f65-9D91-7224C49458BB}"/>
            </c:extLst>
          </c:dLbls>
          <c:cat>
            <c:strRef>
              <c:f>'Stock By Country'!$BL$6:$BL$21</c:f>
              <c:strCache>
                <c:ptCount val="16"/>
                <c:pt idx="0">
                  <c:v>Australia</c:v>
                </c:pt>
                <c:pt idx="1">
                  <c:v>Hong Kong (SAR)</c:v>
                </c:pt>
                <c:pt idx="2">
                  <c:v>United States of America</c:v>
                </c:pt>
                <c:pt idx="3">
                  <c:v>Japan</c:v>
                </c:pt>
                <c:pt idx="4">
                  <c:v>United Kingdom</c:v>
                </c:pt>
                <c:pt idx="5">
                  <c:v>Singapore</c:v>
                </c:pt>
                <c:pt idx="6">
                  <c:v>Canada</c:v>
                </c:pt>
                <c:pt idx="7">
                  <c:v>Netherlands</c:v>
                </c:pt>
                <c:pt idx="8">
                  <c:v>Virgin Islands, British</c:v>
                </c:pt>
                <c:pt idx="9">
                  <c:v>China, People's Republic of</c:v>
                </c:pt>
                <c:pt idx="10">
                  <c:v>Cayman Islands</c:v>
                </c:pt>
                <c:pt idx="11">
                  <c:v>Switzerland</c:v>
                </c:pt>
                <c:pt idx="12">
                  <c:v>Luxembourg</c:v>
                </c:pt>
                <c:pt idx="13">
                  <c:v>Germany</c:v>
                </c:pt>
                <c:pt idx="14">
                  <c:v>France</c:v>
                </c:pt>
                <c:pt idx="15">
                  <c:v>Other countries</c:v>
                </c:pt>
              </c:strCache>
            </c:strRef>
          </c:cat>
          <c:val>
            <c:numRef>
              <c:f>'Stock By Country'!$BR$6:$BR$21</c:f>
              <c:numCache>
                <c:formatCode>#,##0_ ;[Red]\-#,##0\ </c:formatCode>
                <c:ptCount val="16"/>
                <c:pt idx="0">
                  <c:v>56935</c:v>
                </c:pt>
                <c:pt idx="1">
                  <c:v>9599</c:v>
                </c:pt>
                <c:pt idx="2">
                  <c:v>7397</c:v>
                </c:pt>
                <c:pt idx="3">
                  <c:v>5616</c:v>
                </c:pt>
                <c:pt idx="4">
                  <c:v>5334</c:v>
                </c:pt>
                <c:pt idx="5">
                  <c:v>4754</c:v>
                </c:pt>
                <c:pt idx="6">
                  <c:v>4428</c:v>
                </c:pt>
                <c:pt idx="7">
                  <c:v>4297</c:v>
                </c:pt>
                <c:pt idx="8">
                  <c:v>1745</c:v>
                </c:pt>
                <c:pt idx="9">
                  <c:v>1442</c:v>
                </c:pt>
                <c:pt idx="10">
                  <c:v>1358</c:v>
                </c:pt>
                <c:pt idx="11">
                  <c:v>790</c:v>
                </c:pt>
                <c:pt idx="12">
                  <c:v>721</c:v>
                </c:pt>
                <c:pt idx="13">
                  <c:v>696</c:v>
                </c:pt>
                <c:pt idx="14">
                  <c:v>169</c:v>
                </c:pt>
                <c:pt idx="15">
                  <c:v>7716</c:v>
                </c:pt>
              </c:numCache>
            </c:numRef>
          </c:val>
          <c:extLst xmlns:c16r2="http://schemas.microsoft.com/office/drawing/2015/06/chart">
            <c:ext xmlns:c16="http://schemas.microsoft.com/office/drawing/2014/chart" uri="{C3380CC4-5D6E-409C-BE32-E72D297353CC}">
              <c16:uniqueId val="{00000012-543D-4395-ACD1-7DE87CFBB3A0}"/>
            </c:ext>
          </c:extLst>
        </c:ser>
        <c:dLbls/>
        <c:firstSliceAng val="335"/>
      </c:pieChart>
    </c:plotArea>
    <c:plotVisOnly val="1"/>
    <c:dispBlanksAs val="zero"/>
  </c:chart>
  <c:txPr>
    <a:bodyPr/>
    <a:lstStyle/>
    <a:p>
      <a:pPr>
        <a:defRPr sz="1200">
          <a:solidFill>
            <a:srgbClr val="0070C0"/>
          </a:solidFill>
        </a:defRPr>
      </a:pPr>
      <a:endParaRPr lang="en-US"/>
    </a:p>
  </c:txPr>
  <c:externalData r:id="rId1"/>
  <c:userShapes r:id="rId2"/>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0.40792</cdr:x>
      <cdr:y>0.14775</cdr:y>
    </cdr:from>
    <cdr:to>
      <cdr:x>0.49018</cdr:x>
      <cdr:y>0.28104</cdr:y>
    </cdr:to>
    <cdr:sp macro="" textlink="">
      <cdr:nvSpPr>
        <cdr:cNvPr id="5" name="TextBox 4"/>
        <cdr:cNvSpPr txBox="1"/>
      </cdr:nvSpPr>
      <cdr:spPr>
        <a:xfrm xmlns:a="http://schemas.openxmlformats.org/drawingml/2006/main">
          <a:off x="3605646" y="846287"/>
          <a:ext cx="727113" cy="763439"/>
        </a:xfrm>
        <a:prstGeom xmlns:a="http://schemas.openxmlformats.org/drawingml/2006/main" prst="rect">
          <a:avLst/>
        </a:prstGeom>
        <a:solidFill xmlns:a="http://schemas.openxmlformats.org/drawingml/2006/main">
          <a:schemeClr val="bg1"/>
        </a:solidFill>
      </cdr:spPr>
      <cdr:txBody>
        <a:bodyPr xmlns:a="http://schemas.openxmlformats.org/drawingml/2006/main" vertOverflow="clip" wrap="none" rtlCol="0"/>
        <a:lstStyle xmlns:a="http://schemas.openxmlformats.org/drawingml/2006/main"/>
        <a:p xmlns:a="http://schemas.openxmlformats.org/drawingml/2006/main">
          <a:r>
            <a:rPr lang="en-NZ" sz="1000" i="1"/>
            <a:t>Change in </a:t>
          </a:r>
        </a:p>
        <a:p xmlns:a="http://schemas.openxmlformats.org/drawingml/2006/main">
          <a:r>
            <a:rPr lang="en-NZ" sz="1000" i="1"/>
            <a:t>methodology </a:t>
          </a:r>
        </a:p>
        <a:p xmlns:a="http://schemas.openxmlformats.org/drawingml/2006/main">
          <a:r>
            <a:rPr lang="en-NZ" sz="1000" i="1"/>
            <a:t>after </a:t>
          </a:r>
          <a:r>
            <a:rPr lang="en-NZ" sz="1000" i="1" baseline="0"/>
            <a:t>March </a:t>
          </a:r>
        </a:p>
        <a:p xmlns:a="http://schemas.openxmlformats.org/drawingml/2006/main">
          <a:r>
            <a:rPr lang="en-NZ" sz="1000" i="1" baseline="0"/>
            <a:t>2000</a:t>
          </a:r>
          <a:endParaRPr lang="en-NZ" sz="1000" i="1"/>
        </a:p>
      </cdr:txBody>
    </cdr:sp>
  </cdr:relSizeAnchor>
</c:userShapes>
</file>

<file path=ppt/drawings/drawing2.xml><?xml version="1.0" encoding="utf-8"?>
<c:userShapes xmlns:c="http://schemas.openxmlformats.org/drawingml/2006/chart">
  <cdr:relSizeAnchor xmlns:cdr="http://schemas.openxmlformats.org/drawingml/2006/chartDrawing">
    <cdr:from>
      <cdr:x>0.15035</cdr:x>
      <cdr:y>0.63375</cdr:y>
    </cdr:from>
    <cdr:to>
      <cdr:x>0.37372</cdr:x>
      <cdr:y>0.71151</cdr:y>
    </cdr:to>
    <cdr:sp macro="" textlink="">
      <cdr:nvSpPr>
        <cdr:cNvPr id="2" name="TextBox 1"/>
        <cdr:cNvSpPr txBox="1"/>
      </cdr:nvSpPr>
      <cdr:spPr>
        <a:xfrm xmlns:a="http://schemas.openxmlformats.org/drawingml/2006/main">
          <a:off x="1523696" y="3561518"/>
          <a:ext cx="2263766" cy="436991"/>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NZ" sz="1400">
              <a:solidFill>
                <a:schemeClr val="bg1"/>
              </a:solidFill>
            </a:rPr>
            <a:t>Private New </a:t>
          </a:r>
          <a:r>
            <a:rPr lang="en-NZ" sz="1600">
              <a:solidFill>
                <a:schemeClr val="bg1"/>
              </a:solidFill>
            </a:rPr>
            <a:t>Zealand</a:t>
          </a:r>
          <a:r>
            <a:rPr lang="en-NZ" sz="1400">
              <a:solidFill>
                <a:schemeClr val="bg1"/>
              </a:solidFill>
            </a:rPr>
            <a:t> owned</a:t>
          </a:r>
        </a:p>
      </cdr:txBody>
    </cdr:sp>
  </cdr:relSizeAnchor>
  <cdr:relSizeAnchor xmlns:cdr="http://schemas.openxmlformats.org/drawingml/2006/chartDrawing">
    <cdr:from>
      <cdr:x>0.40745</cdr:x>
      <cdr:y>0.84665</cdr:y>
    </cdr:from>
    <cdr:to>
      <cdr:x>0.65029</cdr:x>
      <cdr:y>0.9136</cdr:y>
    </cdr:to>
    <cdr:sp macro="" textlink="">
      <cdr:nvSpPr>
        <cdr:cNvPr id="3" name="TextBox 2"/>
        <cdr:cNvSpPr txBox="1"/>
      </cdr:nvSpPr>
      <cdr:spPr>
        <a:xfrm xmlns:a="http://schemas.openxmlformats.org/drawingml/2006/main">
          <a:off x="4614424" y="3733782"/>
          <a:ext cx="2750218" cy="295255"/>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NZ" sz="1400">
              <a:solidFill>
                <a:schemeClr val="bg1"/>
              </a:solidFill>
            </a:rPr>
            <a:t>Government owned</a:t>
          </a:r>
        </a:p>
      </cdr:txBody>
    </cdr:sp>
  </cdr:relSizeAnchor>
  <cdr:relSizeAnchor xmlns:cdr="http://schemas.openxmlformats.org/drawingml/2006/chartDrawing">
    <cdr:from>
      <cdr:x>0.23597</cdr:x>
      <cdr:y>0.86825</cdr:y>
    </cdr:from>
    <cdr:to>
      <cdr:x>0.57159</cdr:x>
      <cdr:y>0.92873</cdr:y>
    </cdr:to>
    <cdr:sp macro="" textlink="">
      <cdr:nvSpPr>
        <cdr:cNvPr id="4" name="TextBox 3"/>
        <cdr:cNvSpPr txBox="1"/>
      </cdr:nvSpPr>
      <cdr:spPr>
        <a:xfrm xmlns:a="http://schemas.openxmlformats.org/drawingml/2006/main">
          <a:off x="1962150" y="3829050"/>
          <a:ext cx="2790825" cy="2667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NZ" sz="1100"/>
        </a:p>
      </cdr:txBody>
    </cdr:sp>
  </cdr:relSizeAnchor>
  <cdr:relSizeAnchor xmlns:cdr="http://schemas.openxmlformats.org/drawingml/2006/chartDrawing">
    <cdr:from>
      <cdr:x>0.48246</cdr:x>
      <cdr:y>0.72896</cdr:y>
    </cdr:from>
    <cdr:to>
      <cdr:x>0.63137</cdr:x>
      <cdr:y>0.78728</cdr:y>
    </cdr:to>
    <cdr:sp macro="" textlink="">
      <cdr:nvSpPr>
        <cdr:cNvPr id="5" name="TextBox 4"/>
        <cdr:cNvSpPr txBox="1"/>
      </cdr:nvSpPr>
      <cdr:spPr>
        <a:xfrm xmlns:a="http://schemas.openxmlformats.org/drawingml/2006/main">
          <a:off x="4889519" y="4096560"/>
          <a:ext cx="1509143" cy="327743"/>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NZ" sz="1400">
              <a:solidFill>
                <a:schemeClr val="bg1"/>
              </a:solidFill>
            </a:rPr>
            <a:t>Foreign owned</a:t>
          </a:r>
        </a:p>
      </cdr:txBody>
    </cdr:sp>
  </cdr:relSizeAnchor>
  <cdr:relSizeAnchor xmlns:cdr="http://schemas.openxmlformats.org/drawingml/2006/chartDrawing">
    <cdr:from>
      <cdr:x>0.74576</cdr:x>
      <cdr:y>0.42158</cdr:y>
    </cdr:from>
    <cdr:to>
      <cdr:x>0.96225</cdr:x>
      <cdr:y>0.47989</cdr:y>
    </cdr:to>
    <cdr:sp macro="" textlink="">
      <cdr:nvSpPr>
        <cdr:cNvPr id="6" name="TextBox 5"/>
        <cdr:cNvSpPr txBox="1"/>
      </cdr:nvSpPr>
      <cdr:spPr>
        <a:xfrm xmlns:a="http://schemas.openxmlformats.org/drawingml/2006/main">
          <a:off x="6336704" y="2520280"/>
          <a:ext cx="1839503" cy="348591"/>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NZ" sz="1200" i="1" dirty="0">
              <a:solidFill>
                <a:srgbClr val="0070C0"/>
              </a:solidFill>
            </a:rPr>
            <a:t>Right-hand scale</a:t>
          </a:r>
        </a:p>
      </cdr:txBody>
    </cdr:sp>
  </cdr:relSizeAnchor>
</c:userShapes>
</file>

<file path=ppt/drawings/drawing3.xml><?xml version="1.0" encoding="utf-8"?>
<c:userShapes xmlns:c="http://schemas.openxmlformats.org/drawingml/2006/chart">
  <cdr:relSizeAnchor xmlns:cdr="http://schemas.openxmlformats.org/drawingml/2006/chartDrawing">
    <cdr:from>
      <cdr:x>0.25058</cdr:x>
      <cdr:y>0.14575</cdr:y>
    </cdr:from>
    <cdr:to>
      <cdr:x>0.33916</cdr:x>
      <cdr:y>0.30364</cdr:y>
    </cdr:to>
    <cdr:sp macro="" textlink="">
      <cdr:nvSpPr>
        <cdr:cNvPr id="2" name="TextBox 1"/>
        <cdr:cNvSpPr txBox="1"/>
      </cdr:nvSpPr>
      <cdr:spPr>
        <a:xfrm xmlns:a="http://schemas.openxmlformats.org/drawingml/2006/main">
          <a:off x="2047869" y="685794"/>
          <a:ext cx="723900" cy="74295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NZ" sz="1100"/>
        </a:p>
      </cdr:txBody>
    </cdr:sp>
  </cdr:relSizeAnchor>
  <cdr:relSizeAnchor xmlns:cdr="http://schemas.openxmlformats.org/drawingml/2006/chartDrawing">
    <cdr:from>
      <cdr:x>0.22727</cdr:x>
      <cdr:y>0.1875</cdr:y>
    </cdr:from>
    <cdr:to>
      <cdr:x>0.36364</cdr:x>
      <cdr:y>0.30469</cdr:y>
    </cdr:to>
    <cdr:sp macro="" textlink="">
      <cdr:nvSpPr>
        <cdr:cNvPr id="3" name="TextBox 2"/>
        <cdr:cNvSpPr txBox="1"/>
      </cdr:nvSpPr>
      <cdr:spPr>
        <a:xfrm xmlns:a="http://schemas.openxmlformats.org/drawingml/2006/main">
          <a:off x="1857375" y="914400"/>
          <a:ext cx="1114425" cy="571500"/>
        </a:xfrm>
        <a:prstGeom xmlns:a="http://schemas.openxmlformats.org/drawingml/2006/main" prst="rect">
          <a:avLst/>
        </a:prstGeom>
        <a:solidFill xmlns:a="http://schemas.openxmlformats.org/drawingml/2006/main">
          <a:schemeClr val="bg1">
            <a:alpha val="85000"/>
          </a:schemeClr>
        </a:solidFill>
        <a:ln xmlns:a="http://schemas.openxmlformats.org/drawingml/2006/main" w="3175">
          <a:solidFill>
            <a:schemeClr val="tx1"/>
          </a:solidFill>
        </a:ln>
      </cdr:spPr>
      <cdr:txBody>
        <a:bodyPr xmlns:a="http://schemas.openxmlformats.org/drawingml/2006/main" vertOverflow="clip" wrap="square" rtlCol="0"/>
        <a:lstStyle xmlns:a="http://schemas.openxmlformats.org/drawingml/2006/main"/>
        <a:p xmlns:a="http://schemas.openxmlformats.org/drawingml/2006/main">
          <a:pPr marL="0" marR="0" indent="0" algn="ctr" defTabSz="914400" eaLnBrk="1" fontAlgn="auto" latinLnBrk="0" hangingPunct="1">
            <a:lnSpc>
              <a:spcPct val="100000"/>
            </a:lnSpc>
            <a:spcBef>
              <a:spcPts val="0"/>
            </a:spcBef>
            <a:spcAft>
              <a:spcPts val="0"/>
            </a:spcAft>
            <a:buClrTx/>
            <a:buSzTx/>
            <a:buFontTx/>
            <a:buNone/>
            <a:tabLst/>
            <a:defRPr/>
          </a:pPr>
          <a:r>
            <a:rPr lang="en-NZ" sz="1000" baseline="0">
              <a:solidFill>
                <a:srgbClr val="0070C0"/>
              </a:solidFill>
              <a:effectLst/>
              <a:latin typeface="+mn-lt"/>
              <a:ea typeface="+mn-ea"/>
              <a:cs typeface="+mn-cs"/>
            </a:rPr>
            <a:t>Threshold raised from $50m to $100m, Aug 2005</a:t>
          </a:r>
          <a:endParaRPr lang="en-NZ" sz="1000">
            <a:solidFill>
              <a:srgbClr val="0070C0"/>
            </a:solidFill>
            <a:effectLst/>
          </a:endParaRPr>
        </a:p>
        <a:p xmlns:a="http://schemas.openxmlformats.org/drawingml/2006/main">
          <a:pPr algn="ctr"/>
          <a:endParaRPr lang="en-NZ" sz="1000">
            <a:solidFill>
              <a:srgbClr val="0070C0"/>
            </a:solidFill>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0.7426</cdr:x>
      <cdr:y>0.27963</cdr:y>
    </cdr:from>
    <cdr:to>
      <cdr:x>0.93508</cdr:x>
      <cdr:y>0.33071</cdr:y>
    </cdr:to>
    <cdr:sp macro="" textlink="">
      <cdr:nvSpPr>
        <cdr:cNvPr id="3" name="TextBox 2"/>
        <cdr:cNvSpPr txBox="1"/>
      </cdr:nvSpPr>
      <cdr:spPr>
        <a:xfrm xmlns:a="http://schemas.openxmlformats.org/drawingml/2006/main">
          <a:off x="6210301" y="1691306"/>
          <a:ext cx="1609724" cy="308946"/>
        </a:xfrm>
        <a:prstGeom xmlns:a="http://schemas.openxmlformats.org/drawingml/2006/main" prst="rect">
          <a:avLst/>
        </a:prstGeom>
        <a:ln xmlns:a="http://schemas.openxmlformats.org/drawingml/2006/main">
          <a:solidFill>
            <a:srgbClr val="0070C0"/>
          </a:solidFill>
        </a:ln>
      </cdr:spPr>
      <cdr:txBody>
        <a:bodyPr xmlns:a="http://schemas.openxmlformats.org/drawingml/2006/main" vertOverflow="clip" wrap="square" rtlCol="0"/>
        <a:lstStyle xmlns:a="http://schemas.openxmlformats.org/drawingml/2006/main"/>
        <a:p xmlns:a="http://schemas.openxmlformats.org/drawingml/2006/main">
          <a:pPr algn="ctr"/>
          <a:r>
            <a:rPr lang="en-NZ" sz="1400" b="1">
              <a:solidFill>
                <a:srgbClr val="0070C0"/>
              </a:solidFill>
            </a:rPr>
            <a:t>Total = $112,997</a:t>
          </a:r>
        </a:p>
      </cdr:txBody>
    </cdr:sp>
  </cdr:relSizeAnchor>
</c:userShapes>
</file>

<file path=ppt/drawings/drawing5.xml><?xml version="1.0" encoding="utf-8"?>
<c:userShapes xmlns:c="http://schemas.openxmlformats.org/drawingml/2006/chart">
  <cdr:relSizeAnchor xmlns:cdr="http://schemas.openxmlformats.org/drawingml/2006/chartDrawing">
    <cdr:from>
      <cdr:x>0.7221</cdr:x>
      <cdr:y>0.16467</cdr:y>
    </cdr:from>
    <cdr:to>
      <cdr:x>0.96811</cdr:x>
      <cdr:y>0.21575</cdr:y>
    </cdr:to>
    <cdr:sp macro="" textlink="">
      <cdr:nvSpPr>
        <cdr:cNvPr id="3" name="TextBox 2"/>
        <cdr:cNvSpPr txBox="1"/>
      </cdr:nvSpPr>
      <cdr:spPr>
        <a:xfrm xmlns:a="http://schemas.openxmlformats.org/drawingml/2006/main">
          <a:off x="6038851" y="995986"/>
          <a:ext cx="2057406" cy="308951"/>
        </a:xfrm>
        <a:prstGeom xmlns:a="http://schemas.openxmlformats.org/drawingml/2006/main" prst="rect">
          <a:avLst/>
        </a:prstGeom>
        <a:ln xmlns:a="http://schemas.openxmlformats.org/drawingml/2006/main">
          <a:solidFill>
            <a:srgbClr val="0070C0"/>
          </a:solidFill>
        </a:ln>
      </cdr:spPr>
      <cdr:txBody>
        <a:bodyPr xmlns:a="http://schemas.openxmlformats.org/drawingml/2006/main" vertOverflow="clip" wrap="square" rtlCol="0"/>
        <a:lstStyle xmlns:a="http://schemas.openxmlformats.org/drawingml/2006/main"/>
        <a:p xmlns:a="http://schemas.openxmlformats.org/drawingml/2006/main">
          <a:pPr algn="ctr"/>
          <a:r>
            <a:rPr lang="en-NZ" sz="1400" b="1">
              <a:solidFill>
                <a:srgbClr val="0070C0"/>
              </a:solidFill>
            </a:rPr>
            <a:t>Total = $</a:t>
          </a:r>
          <a:r>
            <a:rPr lang="en-NZ" sz="1600" b="1">
              <a:solidFill>
                <a:srgbClr val="0070C0"/>
              </a:solidFill>
            </a:rPr>
            <a:t>112,997m</a:t>
          </a:r>
          <a:endParaRPr lang="en-NZ" sz="1400" b="1">
            <a:solidFill>
              <a:srgbClr val="0070C0"/>
            </a:solidFill>
          </a:endParaRPr>
        </a:p>
      </cdr:txBody>
    </cdr:sp>
  </cdr:relSizeAnchor>
  <cdr:relSizeAnchor xmlns:cdr="http://schemas.openxmlformats.org/drawingml/2006/chartDrawing">
    <cdr:from>
      <cdr:x>0.78132</cdr:x>
      <cdr:y>0.27559</cdr:y>
    </cdr:from>
    <cdr:to>
      <cdr:x>0.97266</cdr:x>
      <cdr:y>0.48504</cdr:y>
    </cdr:to>
    <cdr:sp macro="" textlink="">
      <cdr:nvSpPr>
        <cdr:cNvPr id="2" name="TextBox 1"/>
        <cdr:cNvSpPr txBox="1"/>
      </cdr:nvSpPr>
      <cdr:spPr>
        <a:xfrm xmlns:a="http://schemas.openxmlformats.org/drawingml/2006/main">
          <a:off x="6534144" y="1666883"/>
          <a:ext cx="1600167" cy="1266832"/>
        </a:xfrm>
        <a:prstGeom xmlns:a="http://schemas.openxmlformats.org/drawingml/2006/main" prst="rect">
          <a:avLst/>
        </a:prstGeom>
        <a:ln xmlns:a="http://schemas.openxmlformats.org/drawingml/2006/main">
          <a:solidFill>
            <a:srgbClr val="0070C0"/>
          </a:solidFill>
        </a:ln>
      </cdr:spPr>
      <cdr:txBody>
        <a:bodyPr xmlns:a="http://schemas.openxmlformats.org/drawingml/2006/main" vertOverflow="clip" wrap="square" rtlCol="0"/>
        <a:lstStyle xmlns:a="http://schemas.openxmlformats.org/drawingml/2006/main"/>
        <a:p xmlns:a="http://schemas.openxmlformats.org/drawingml/2006/main">
          <a:r>
            <a:rPr lang="en-NZ" sz="1100">
              <a:solidFill>
                <a:srgbClr val="0070C0"/>
              </a:solidFill>
            </a:rPr>
            <a:t>Overseas ownership</a:t>
          </a:r>
          <a:r>
            <a:rPr lang="en-NZ" sz="1100" baseline="0">
              <a:solidFill>
                <a:srgbClr val="0070C0"/>
              </a:solidFill>
            </a:rPr>
            <a:t> in  </a:t>
          </a:r>
          <a:r>
            <a:rPr lang="en-NZ" sz="1100" b="1" baseline="0">
              <a:solidFill>
                <a:srgbClr val="0070C0"/>
              </a:solidFill>
            </a:rPr>
            <a:t>Public administration and safety</a:t>
          </a:r>
          <a:r>
            <a:rPr lang="en-NZ" sz="1100" baseline="0">
              <a:solidFill>
                <a:srgbClr val="0070C0"/>
              </a:solidFill>
            </a:rPr>
            <a:t>, and in </a:t>
          </a:r>
          <a:r>
            <a:rPr lang="en-NZ" sz="1100" b="1" baseline="0">
              <a:solidFill>
                <a:srgbClr val="0070C0"/>
              </a:solidFill>
            </a:rPr>
            <a:t>Other services</a:t>
          </a:r>
          <a:r>
            <a:rPr lang="en-NZ" sz="1100" baseline="0">
              <a:solidFill>
                <a:srgbClr val="0070C0"/>
              </a:solidFill>
            </a:rPr>
            <a:t> has been suppressed by Stats NZ as being confidential.</a:t>
          </a:r>
          <a:endParaRPr lang="en-NZ" sz="1100">
            <a:solidFill>
              <a:srgbClr val="0070C0"/>
            </a:solidFill>
          </a:endParaRPr>
        </a:p>
      </cdr:txBody>
    </cdr:sp>
  </cdr:relSizeAnchor>
</c:userShapes>
</file>

<file path=ppt/drawings/drawing6.xml><?xml version="1.0" encoding="utf-8"?>
<c:userShapes xmlns:c="http://schemas.openxmlformats.org/drawingml/2006/chart">
  <cdr:relSizeAnchor xmlns:cdr="http://schemas.openxmlformats.org/drawingml/2006/chartDrawing">
    <cdr:from>
      <cdr:x>0.08953</cdr:x>
      <cdr:y>0.72993</cdr:y>
    </cdr:from>
    <cdr:to>
      <cdr:x>0.42501</cdr:x>
      <cdr:y>0.80366</cdr:y>
    </cdr:to>
    <cdr:sp macro="" textlink="">
      <cdr:nvSpPr>
        <cdr:cNvPr id="2" name="TextBox 1"/>
        <cdr:cNvSpPr txBox="1"/>
      </cdr:nvSpPr>
      <cdr:spPr>
        <a:xfrm xmlns:a="http://schemas.openxmlformats.org/drawingml/2006/main">
          <a:off x="780285" y="4396367"/>
          <a:ext cx="2923834" cy="44407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NZ" sz="1400" b="1">
              <a:solidFill>
                <a:schemeClr val="tx1"/>
              </a:solidFill>
            </a:rPr>
            <a:t>Gross Government overseas</a:t>
          </a:r>
          <a:r>
            <a:rPr lang="en-NZ" sz="1400" b="1" baseline="0">
              <a:solidFill>
                <a:schemeClr val="tx1"/>
              </a:solidFill>
            </a:rPr>
            <a:t> d</a:t>
          </a:r>
          <a:r>
            <a:rPr lang="en-NZ" sz="1400" b="1">
              <a:solidFill>
                <a:schemeClr val="tx1"/>
              </a:solidFill>
            </a:rPr>
            <a:t>ebt</a:t>
          </a:r>
          <a:endParaRPr lang="en-NZ" sz="1000" b="1">
            <a:solidFill>
              <a:schemeClr val="tx1"/>
            </a:solidFill>
          </a:endParaRPr>
        </a:p>
      </cdr:txBody>
    </cdr:sp>
  </cdr:relSizeAnchor>
  <cdr:relSizeAnchor xmlns:cdr="http://schemas.openxmlformats.org/drawingml/2006/chartDrawing">
    <cdr:from>
      <cdr:x>0.1188</cdr:x>
      <cdr:y>0.53222</cdr:y>
    </cdr:from>
    <cdr:to>
      <cdr:x>0.41281</cdr:x>
      <cdr:y>0.60595</cdr:y>
    </cdr:to>
    <cdr:sp macro="" textlink="">
      <cdr:nvSpPr>
        <cdr:cNvPr id="4" name="TextBox 1"/>
        <cdr:cNvSpPr txBox="1"/>
      </cdr:nvSpPr>
      <cdr:spPr>
        <a:xfrm xmlns:a="http://schemas.openxmlformats.org/drawingml/2006/main">
          <a:off x="1095375" y="2727323"/>
          <a:ext cx="2710818" cy="37782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NZ" sz="2000" b="1">
              <a:solidFill>
                <a:srgbClr val="C00000"/>
              </a:solidFill>
            </a:rPr>
            <a:t>Gross Private Debt</a:t>
          </a:r>
          <a:endParaRPr lang="en-NZ" sz="1200" b="1">
            <a:solidFill>
              <a:srgbClr val="C00000"/>
            </a:solidFill>
          </a:endParaRPr>
        </a:p>
      </cdr:txBody>
    </cdr:sp>
  </cdr:relSizeAnchor>
  <cdr:relSizeAnchor xmlns:cdr="http://schemas.openxmlformats.org/drawingml/2006/chartDrawing">
    <cdr:from>
      <cdr:x>0.47603</cdr:x>
      <cdr:y>0.63289</cdr:y>
    </cdr:from>
    <cdr:to>
      <cdr:x>0.81061</cdr:x>
      <cdr:y>0.70662</cdr:y>
    </cdr:to>
    <cdr:sp macro="" textlink="">
      <cdr:nvSpPr>
        <cdr:cNvPr id="5" name="TextBox 1"/>
        <cdr:cNvSpPr txBox="1"/>
      </cdr:nvSpPr>
      <cdr:spPr>
        <a:xfrm xmlns:a="http://schemas.openxmlformats.org/drawingml/2006/main">
          <a:off x="4121541" y="3381863"/>
          <a:ext cx="2896869" cy="393978"/>
        </a:xfrm>
        <a:prstGeom xmlns:a="http://schemas.openxmlformats.org/drawingml/2006/main" prst="rect">
          <a:avLst/>
        </a:prstGeom>
        <a:noFill xmlns:a="http://schemas.openxmlformats.org/drawingml/2006/main"/>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NZ" sz="1800" b="1">
              <a:solidFill>
                <a:srgbClr val="C00000"/>
              </a:solidFill>
            </a:rPr>
            <a:t>Gross Other Corporate Debt</a:t>
          </a:r>
          <a:endParaRPr lang="en-NZ" sz="1100" b="1">
            <a:solidFill>
              <a:srgbClr val="C00000"/>
            </a:solidFill>
          </a:endParaRPr>
        </a:p>
      </cdr:txBody>
    </cdr:sp>
  </cdr:relSizeAnchor>
  <cdr:relSizeAnchor xmlns:cdr="http://schemas.openxmlformats.org/drawingml/2006/chartDrawing">
    <cdr:from>
      <cdr:x>0.60146</cdr:x>
      <cdr:y>0.49442</cdr:y>
    </cdr:from>
    <cdr:to>
      <cdr:x>0.70135</cdr:x>
      <cdr:y>0.67286</cdr:y>
    </cdr:to>
    <cdr:sp macro="" textlink="">
      <cdr:nvSpPr>
        <cdr:cNvPr id="3" name="TextBox 2"/>
        <cdr:cNvSpPr txBox="1"/>
      </cdr:nvSpPr>
      <cdr:spPr>
        <a:xfrm xmlns:a="http://schemas.openxmlformats.org/drawingml/2006/main">
          <a:off x="5505450" y="2533650"/>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NZ" sz="1100"/>
        </a:p>
      </cdr:txBody>
    </cdr:sp>
  </cdr:relSizeAnchor>
  <cdr:relSizeAnchor xmlns:cdr="http://schemas.openxmlformats.org/drawingml/2006/chartDrawing">
    <cdr:from>
      <cdr:x>0.57378</cdr:x>
      <cdr:y>0.29758</cdr:y>
    </cdr:from>
    <cdr:to>
      <cdr:x>0.78814</cdr:x>
      <cdr:y>0.37131</cdr:y>
    </cdr:to>
    <cdr:sp macro="" textlink="">
      <cdr:nvSpPr>
        <cdr:cNvPr id="6" name="TextBox 1"/>
        <cdr:cNvSpPr txBox="1"/>
      </cdr:nvSpPr>
      <cdr:spPr>
        <a:xfrm xmlns:a="http://schemas.openxmlformats.org/drawingml/2006/main">
          <a:off x="4967881" y="1590108"/>
          <a:ext cx="1855977" cy="393978"/>
        </a:xfrm>
        <a:prstGeom xmlns:a="http://schemas.openxmlformats.org/drawingml/2006/main" prst="rect">
          <a:avLst/>
        </a:prstGeom>
        <a:noFill xmlns:a="http://schemas.openxmlformats.org/drawingml/2006/main"/>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NZ" sz="1800" b="1">
              <a:solidFill>
                <a:srgbClr val="C00000"/>
              </a:solidFill>
            </a:rPr>
            <a:t>Gross Bank Debt</a:t>
          </a:r>
          <a:endParaRPr lang="en-NZ" sz="1100" b="1">
            <a:solidFill>
              <a:srgbClr val="C00000"/>
            </a:solidFill>
          </a:endParaRPr>
        </a:p>
      </cdr:txBody>
    </cdr:sp>
  </cdr:relSizeAnchor>
  <cdr:relSizeAnchor xmlns:cdr="http://schemas.openxmlformats.org/drawingml/2006/chartDrawing">
    <cdr:from>
      <cdr:x>0.73989</cdr:x>
      <cdr:y>0.17276</cdr:y>
    </cdr:from>
    <cdr:to>
      <cdr:x>0.86143</cdr:x>
      <cdr:y>0.22667</cdr:y>
    </cdr:to>
    <cdr:sp macro="" textlink="">
      <cdr:nvSpPr>
        <cdr:cNvPr id="13" name="TextBox 12"/>
        <cdr:cNvSpPr txBox="1"/>
      </cdr:nvSpPr>
      <cdr:spPr>
        <a:xfrm xmlns:a="http://schemas.openxmlformats.org/drawingml/2006/main">
          <a:off x="6448417" y="1040531"/>
          <a:ext cx="1059267" cy="324699"/>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NZ" sz="1400" b="1">
              <a:solidFill>
                <a:srgbClr val="C00000"/>
              </a:solidFill>
            </a:rPr>
            <a:t>Derivatives</a:t>
          </a:r>
        </a:p>
      </cdr:txBody>
    </cdr:sp>
  </cdr:relSizeAnchor>
  <cdr:relSizeAnchor xmlns:cdr="http://schemas.openxmlformats.org/drawingml/2006/chartDrawing">
    <cdr:from>
      <cdr:x>0.80861</cdr:x>
      <cdr:y>0.40174</cdr:y>
    </cdr:from>
    <cdr:to>
      <cdr:x>0.96263</cdr:x>
      <cdr:y>0.51133</cdr:y>
    </cdr:to>
    <cdr:sp macro="" textlink="">
      <cdr:nvSpPr>
        <cdr:cNvPr id="7" name="TextBox 6"/>
        <cdr:cNvSpPr txBox="1"/>
      </cdr:nvSpPr>
      <cdr:spPr>
        <a:xfrm xmlns:a="http://schemas.openxmlformats.org/drawingml/2006/main">
          <a:off x="7047326" y="2419664"/>
          <a:ext cx="1342343" cy="66008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NZ" sz="1100" b="0">
              <a:solidFill>
                <a:srgbClr val="00B050"/>
              </a:solidFill>
            </a:rPr>
            <a:t>Total</a:t>
          </a:r>
          <a:r>
            <a:rPr lang="en-NZ" sz="1100" b="0" baseline="0">
              <a:solidFill>
                <a:srgbClr val="00B050"/>
              </a:solidFill>
            </a:rPr>
            <a:t> net debt w</a:t>
          </a:r>
          <a:r>
            <a:rPr lang="en-NZ" sz="1100" b="0">
              <a:solidFill>
                <a:srgbClr val="00B050"/>
              </a:solidFill>
            </a:rPr>
            <a:t>ithout reinsurance</a:t>
          </a:r>
          <a:r>
            <a:rPr lang="en-NZ" sz="1100" b="0" baseline="0">
              <a:solidFill>
                <a:srgbClr val="00B050"/>
              </a:solidFill>
            </a:rPr>
            <a:t> claims</a:t>
          </a:r>
        </a:p>
        <a:p xmlns:a="http://schemas.openxmlformats.org/drawingml/2006/main">
          <a:endParaRPr lang="en-NZ" sz="1100" b="0">
            <a:solidFill>
              <a:srgbClr val="00B050"/>
            </a:solidFill>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5710AB3-D627-4C32-AAE0-9B5E9D7CAA2C}" type="datetimeFigureOut">
              <a:rPr lang="en-NZ" smtClean="0"/>
              <a:pPr/>
              <a:t>12/02/2020</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4F6F04-E7B8-4662-B4E5-2065CA55881E}" type="slidenum">
              <a:rPr lang="en-NZ" smtClean="0"/>
              <a:pPr/>
              <a:t>‹#›</a:t>
            </a:fld>
            <a:endParaRPr lang="en-NZ"/>
          </a:p>
        </p:txBody>
      </p:sp>
    </p:spTree>
    <p:extLst>
      <p:ext uri="{BB962C8B-B14F-4D97-AF65-F5344CB8AC3E}">
        <p14:creationId xmlns:p14="http://schemas.microsoft.com/office/powerpoint/2010/main" xmlns="" val="34067495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nzdotstat.stats.govt.nz/WBOS/Index.aspx?DataSetCode=TABLECODE7608"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nzherald.co.nz/business/news/article.cfm?c_id=3&amp;objectid=11142535" TargetMode="External"/><Relationship Id="rId2" Type="http://schemas.openxmlformats.org/officeDocument/2006/relationships/slide" Target="../slides/slide3.xml"/><Relationship Id="rId1" Type="http://schemas.openxmlformats.org/officeDocument/2006/relationships/notesMaster" Target="../notesMasters/notesMaster1.xml"/><Relationship Id="rId4" Type="http://schemas.openxmlformats.org/officeDocument/2006/relationships/hyperlink" Target="http://www.nzherald.co.nz/business/news/article.cfm?c_id=3&amp;objectid=11394303" TargetMode="Externa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stats.govt.nz/information-releases/annual-balance-sheets-2017-provisional"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stats.govt.nz/information-releases/annual-balance-sheets-2017-provisional"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200" i="0" kern="1200" dirty="0">
                <a:solidFill>
                  <a:schemeClr val="tx1"/>
                </a:solidFill>
                <a:effectLst/>
                <a:latin typeface="+mn-lt"/>
                <a:ea typeface="+mn-ea"/>
                <a:cs typeface="+mn-cs"/>
              </a:rPr>
              <a:t>Last updated </a:t>
            </a:r>
            <a:r>
              <a:rPr lang="en-NZ" sz="1200" i="0" kern="1200" dirty="0">
                <a:solidFill>
                  <a:srgbClr val="FF0000"/>
                </a:solidFill>
                <a:effectLst/>
                <a:highlight>
                  <a:srgbClr val="FFFF00"/>
                </a:highlight>
                <a:latin typeface="+mn-lt"/>
                <a:ea typeface="+mn-ea"/>
                <a:cs typeface="+mn-cs"/>
              </a:rPr>
              <a:t>19 January 2020</a:t>
            </a:r>
          </a:p>
          <a:p>
            <a:r>
              <a:rPr lang="en-NZ" sz="1200" i="0" kern="1200" dirty="0">
                <a:solidFill>
                  <a:schemeClr val="tx1"/>
                </a:solidFill>
                <a:effectLst/>
                <a:latin typeface="+mn-lt"/>
                <a:ea typeface="+mn-ea"/>
                <a:cs typeface="+mn-cs"/>
              </a:rPr>
              <a:t>Note that there are often revisions to official data, leading to some changes to reported data for past years.</a:t>
            </a:r>
          </a:p>
          <a:p>
            <a:endParaRPr lang="en-NZ" dirty="0"/>
          </a:p>
        </p:txBody>
      </p:sp>
      <p:sp>
        <p:nvSpPr>
          <p:cNvPr id="4" name="Slide Number Placeholder 3"/>
          <p:cNvSpPr>
            <a:spLocks noGrp="1"/>
          </p:cNvSpPr>
          <p:nvPr>
            <p:ph type="sldNum" sz="quarter" idx="10"/>
          </p:nvPr>
        </p:nvSpPr>
        <p:spPr/>
        <p:txBody>
          <a:bodyPr/>
          <a:lstStyle/>
          <a:p>
            <a:fld id="{544F6F04-E7B8-4662-B4E5-2065CA55881E}" type="slidenum">
              <a:rPr lang="en-NZ" smtClean="0"/>
              <a:pPr/>
              <a:t>1</a:t>
            </a:fld>
            <a:endParaRPr lang="en-NZ"/>
          </a:p>
        </p:txBody>
      </p:sp>
    </p:spTree>
    <p:extLst>
      <p:ext uri="{BB962C8B-B14F-4D97-AF65-F5344CB8AC3E}">
        <p14:creationId xmlns:p14="http://schemas.microsoft.com/office/powerpoint/2010/main" xmlns="" val="30930836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200" kern="1200" dirty="0">
                <a:solidFill>
                  <a:schemeClr val="tx1"/>
                </a:solidFill>
                <a:effectLst/>
                <a:latin typeface="+mn-lt"/>
                <a:ea typeface="+mn-ea"/>
                <a:cs typeface="+mn-cs"/>
              </a:rPr>
              <a:t>International Investment Position, Statistics New Zealand: Directional basis stock of direct investment by country (Annual-Mar), </a:t>
            </a:r>
            <a:r>
              <a:rPr lang="en-NZ" sz="1200" kern="1200" dirty="0" err="1">
                <a:solidFill>
                  <a:schemeClr val="tx1"/>
                </a:solidFill>
                <a:effectLst/>
                <a:latin typeface="+mn-lt"/>
                <a:ea typeface="+mn-ea"/>
                <a:cs typeface="+mn-cs"/>
              </a:rPr>
              <a:t>InfoShare</a:t>
            </a:r>
            <a:r>
              <a:rPr lang="en-NZ" sz="1200" kern="1200" dirty="0">
                <a:solidFill>
                  <a:schemeClr val="tx1"/>
                </a:solidFill>
                <a:effectLst/>
                <a:latin typeface="+mn-lt"/>
                <a:ea typeface="+mn-ea"/>
                <a:cs typeface="+mn-cs"/>
              </a:rPr>
              <a:t> series IIP081AA. Note that these statistics are compiled on a different basis from those also from Statistics New Zealand in previous slides, so the total does not match. These are compiled on a “directional” basis, based on ultimate nationality of ownership; the above are on a “balance sheet” basis, based on residency of the company. Industry statistics below are also compiled on a directional basis.</a:t>
            </a:r>
          </a:p>
        </p:txBody>
      </p:sp>
      <p:sp>
        <p:nvSpPr>
          <p:cNvPr id="4" name="Slide Number Placeholder 3"/>
          <p:cNvSpPr>
            <a:spLocks noGrp="1"/>
          </p:cNvSpPr>
          <p:nvPr>
            <p:ph type="sldNum" sz="quarter" idx="10"/>
          </p:nvPr>
        </p:nvSpPr>
        <p:spPr/>
        <p:txBody>
          <a:bodyPr/>
          <a:lstStyle/>
          <a:p>
            <a:fld id="{544F6F04-E7B8-4662-B4E5-2065CA55881E}" type="slidenum">
              <a:rPr lang="en-NZ" smtClean="0"/>
              <a:pPr/>
              <a:t>10</a:t>
            </a:fld>
            <a:endParaRPr lang="en-NZ"/>
          </a:p>
        </p:txBody>
      </p:sp>
    </p:spTree>
    <p:extLst>
      <p:ext uri="{BB962C8B-B14F-4D97-AF65-F5344CB8AC3E}">
        <p14:creationId xmlns:p14="http://schemas.microsoft.com/office/powerpoint/2010/main" xmlns="" val="12795043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200" kern="1200" dirty="0">
                <a:solidFill>
                  <a:schemeClr val="tx1"/>
                </a:solidFill>
                <a:effectLst/>
                <a:latin typeface="+mn-lt"/>
                <a:ea typeface="+mn-ea"/>
                <a:cs typeface="+mn-cs"/>
              </a:rPr>
              <a:t>Source: International Investment Position, Directional basis stock of direct investment by industry (Annual-Mar), </a:t>
            </a:r>
            <a:r>
              <a:rPr lang="en-NZ" sz="1200" kern="1200" dirty="0" err="1">
                <a:solidFill>
                  <a:schemeClr val="tx1"/>
                </a:solidFill>
                <a:effectLst/>
                <a:latin typeface="+mn-lt"/>
                <a:ea typeface="+mn-ea"/>
                <a:cs typeface="+mn-cs"/>
              </a:rPr>
              <a:t>InfoShare</a:t>
            </a:r>
            <a:r>
              <a:rPr lang="en-NZ" sz="1200" kern="1200" dirty="0">
                <a:solidFill>
                  <a:schemeClr val="tx1"/>
                </a:solidFill>
                <a:effectLst/>
                <a:latin typeface="+mn-lt"/>
                <a:ea typeface="+mn-ea"/>
                <a:cs typeface="+mn-cs"/>
              </a:rPr>
              <a:t> series IIP080AA - Statistics New Zealand. Like the country statistics (see previous slide), these are compiled on a directional basis.</a:t>
            </a:r>
          </a:p>
          <a:p>
            <a:endParaRPr lang="en-NZ" dirty="0"/>
          </a:p>
        </p:txBody>
      </p:sp>
      <p:sp>
        <p:nvSpPr>
          <p:cNvPr id="4" name="Slide Number Placeholder 3"/>
          <p:cNvSpPr>
            <a:spLocks noGrp="1"/>
          </p:cNvSpPr>
          <p:nvPr>
            <p:ph type="sldNum" sz="quarter" idx="10"/>
          </p:nvPr>
        </p:nvSpPr>
        <p:spPr/>
        <p:txBody>
          <a:bodyPr/>
          <a:lstStyle/>
          <a:p>
            <a:fld id="{544F6F04-E7B8-4662-B4E5-2065CA55881E}" type="slidenum">
              <a:rPr lang="en-NZ" smtClean="0"/>
              <a:pPr/>
              <a:t>11</a:t>
            </a:fld>
            <a:endParaRPr lang="en-NZ"/>
          </a:p>
        </p:txBody>
      </p:sp>
    </p:spTree>
    <p:extLst>
      <p:ext uri="{BB962C8B-B14F-4D97-AF65-F5344CB8AC3E}">
        <p14:creationId xmlns:p14="http://schemas.microsoft.com/office/powerpoint/2010/main" xmlns="" val="28416022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dirty="0"/>
              <a:t>Sources: </a:t>
            </a:r>
          </a:p>
          <a:p>
            <a:r>
              <a:rPr lang="en-NZ" sz="1200" kern="1200" dirty="0">
                <a:solidFill>
                  <a:schemeClr val="tx1"/>
                </a:solidFill>
                <a:effectLst/>
                <a:latin typeface="+mn-lt"/>
                <a:ea typeface="+mn-ea"/>
                <a:cs typeface="+mn-cs"/>
              </a:rPr>
              <a:t>Balance of Payments: Current account primary income (Annual-Mar), </a:t>
            </a:r>
            <a:r>
              <a:rPr lang="en-NZ" sz="1200" kern="1200" dirty="0" err="1">
                <a:solidFill>
                  <a:schemeClr val="tx1"/>
                </a:solidFill>
                <a:effectLst/>
                <a:latin typeface="+mn-lt"/>
                <a:ea typeface="+mn-ea"/>
                <a:cs typeface="+mn-cs"/>
              </a:rPr>
              <a:t>InfoShare</a:t>
            </a:r>
            <a:r>
              <a:rPr lang="en-NZ" sz="1200" kern="1200" dirty="0">
                <a:solidFill>
                  <a:schemeClr val="tx1"/>
                </a:solidFill>
                <a:effectLst/>
                <a:latin typeface="+mn-lt"/>
                <a:ea typeface="+mn-ea"/>
                <a:cs typeface="+mn-cs"/>
              </a:rPr>
              <a:t> Series BOP058AA; Current account investment income by sector (Annual-Mar), </a:t>
            </a:r>
            <a:r>
              <a:rPr lang="en-NZ" sz="1200" kern="1200" dirty="0" err="1">
                <a:solidFill>
                  <a:schemeClr val="tx1"/>
                </a:solidFill>
                <a:effectLst/>
                <a:latin typeface="+mn-lt"/>
                <a:ea typeface="+mn-ea"/>
                <a:cs typeface="+mn-cs"/>
              </a:rPr>
              <a:t>InfoShare</a:t>
            </a:r>
            <a:r>
              <a:rPr lang="en-NZ" sz="1200" kern="1200" dirty="0">
                <a:solidFill>
                  <a:schemeClr val="tx1"/>
                </a:solidFill>
                <a:effectLst/>
                <a:latin typeface="+mn-lt"/>
                <a:ea typeface="+mn-ea"/>
                <a:cs typeface="+mn-cs"/>
              </a:rPr>
              <a:t> series BOP059AA; and Balance of payments major components (Annual-Mar), </a:t>
            </a:r>
            <a:r>
              <a:rPr lang="en-NZ" sz="1200" kern="1200" dirty="0" err="1">
                <a:solidFill>
                  <a:schemeClr val="tx1"/>
                </a:solidFill>
                <a:effectLst/>
                <a:latin typeface="+mn-lt"/>
                <a:ea typeface="+mn-ea"/>
                <a:cs typeface="+mn-cs"/>
              </a:rPr>
              <a:t>InfoShare</a:t>
            </a:r>
            <a:r>
              <a:rPr lang="en-NZ" sz="1200" kern="1200" dirty="0">
                <a:solidFill>
                  <a:schemeClr val="tx1"/>
                </a:solidFill>
                <a:effectLst/>
                <a:latin typeface="+mn-lt"/>
                <a:ea typeface="+mn-ea"/>
                <a:cs typeface="+mn-cs"/>
              </a:rPr>
              <a:t> series BOP055AA – Statistics New Zealand.</a:t>
            </a:r>
          </a:p>
          <a:p>
            <a:r>
              <a:rPr lang="en-NZ" sz="1200" kern="1200" dirty="0">
                <a:solidFill>
                  <a:schemeClr val="tx1"/>
                </a:solidFill>
                <a:effectLst/>
                <a:latin typeface="+mn-lt"/>
                <a:ea typeface="+mn-ea"/>
                <a:cs typeface="+mn-cs"/>
              </a:rPr>
              <a:t>Exports: Key Statistics Table 7.04 - Value of principal exports (</a:t>
            </a:r>
            <a:r>
              <a:rPr lang="en-NZ" sz="1200" kern="1200" dirty="0" err="1">
                <a:solidFill>
                  <a:schemeClr val="tx1"/>
                </a:solidFill>
                <a:effectLst/>
                <a:latin typeface="+mn-lt"/>
                <a:ea typeface="+mn-ea"/>
                <a:cs typeface="+mn-cs"/>
              </a:rPr>
              <a:t>excl</a:t>
            </a:r>
            <a:r>
              <a:rPr lang="en-NZ" sz="1200" kern="1200" dirty="0">
                <a:solidFill>
                  <a:schemeClr val="tx1"/>
                </a:solidFill>
                <a:effectLst/>
                <a:latin typeface="+mn-lt"/>
                <a:ea typeface="+mn-ea"/>
                <a:cs typeface="+mn-cs"/>
              </a:rPr>
              <a:t> re-exports), </a:t>
            </a:r>
            <a:r>
              <a:rPr lang="en-NZ" sz="1200" kern="1200" dirty="0" err="1">
                <a:solidFill>
                  <a:schemeClr val="tx1"/>
                </a:solidFill>
                <a:effectLst/>
                <a:latin typeface="+mn-lt"/>
                <a:ea typeface="+mn-ea"/>
                <a:cs typeface="+mn-cs"/>
              </a:rPr>
              <a:t>InfoShare</a:t>
            </a:r>
            <a:r>
              <a:rPr lang="en-NZ" sz="1200" kern="1200" dirty="0">
                <a:solidFill>
                  <a:schemeClr val="tx1"/>
                </a:solidFill>
                <a:effectLst/>
                <a:latin typeface="+mn-lt"/>
                <a:ea typeface="+mn-ea"/>
                <a:cs typeface="+mn-cs"/>
              </a:rPr>
              <a:t> series EXP005AA - Statistics New Zealand.</a:t>
            </a:r>
          </a:p>
        </p:txBody>
      </p:sp>
      <p:sp>
        <p:nvSpPr>
          <p:cNvPr id="4" name="Slide Number Placeholder 3"/>
          <p:cNvSpPr>
            <a:spLocks noGrp="1"/>
          </p:cNvSpPr>
          <p:nvPr>
            <p:ph type="sldNum" sz="quarter" idx="10"/>
          </p:nvPr>
        </p:nvSpPr>
        <p:spPr/>
        <p:txBody>
          <a:bodyPr/>
          <a:lstStyle/>
          <a:p>
            <a:fld id="{544F6F04-E7B8-4662-B4E5-2065CA55881E}" type="slidenum">
              <a:rPr lang="en-NZ" smtClean="0"/>
              <a:pPr/>
              <a:t>12</a:t>
            </a:fld>
            <a:endParaRPr lang="en-NZ"/>
          </a:p>
        </p:txBody>
      </p:sp>
    </p:spTree>
    <p:extLst>
      <p:ext uri="{BB962C8B-B14F-4D97-AF65-F5344CB8AC3E}">
        <p14:creationId xmlns:p14="http://schemas.microsoft.com/office/powerpoint/2010/main" xmlns="" val="32828080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Source: </a:t>
            </a:r>
            <a:r>
              <a:rPr lang="en-NZ" sz="1200" kern="1200" dirty="0">
                <a:solidFill>
                  <a:schemeClr val="tx1"/>
                </a:solidFill>
                <a:effectLst/>
                <a:latin typeface="+mn-lt"/>
                <a:ea typeface="+mn-ea"/>
                <a:cs typeface="+mn-cs"/>
              </a:rPr>
              <a:t>Business demography statistics: Enterprises by industry and overseas equity 2000-19, Statistics New Zealand, available in </a:t>
            </a:r>
            <a:r>
              <a:rPr lang="en-NZ" sz="1200" kern="1200" dirty="0" err="1">
                <a:solidFill>
                  <a:schemeClr val="tx1"/>
                </a:solidFill>
                <a:effectLst/>
                <a:latin typeface="+mn-lt"/>
                <a:ea typeface="+mn-ea"/>
                <a:cs typeface="+mn-cs"/>
              </a:rPr>
              <a:t>NZ.Stat</a:t>
            </a:r>
            <a:r>
              <a:rPr lang="en-NZ" sz="1200" kern="1200" dirty="0">
                <a:solidFill>
                  <a:schemeClr val="tx1"/>
                </a:solidFill>
                <a:effectLst/>
                <a:latin typeface="+mn-lt"/>
                <a:ea typeface="+mn-ea"/>
                <a:cs typeface="+mn-cs"/>
              </a:rPr>
              <a:t> at </a:t>
            </a:r>
            <a:r>
              <a:rPr lang="en-NZ" sz="1200" u="sng" kern="1200" dirty="0">
                <a:solidFill>
                  <a:schemeClr val="tx1"/>
                </a:solidFill>
                <a:effectLst/>
                <a:latin typeface="+mn-lt"/>
                <a:ea typeface="+mn-ea"/>
                <a:cs typeface="+mn-cs"/>
                <a:hlinkClick r:id="rId3"/>
              </a:rPr>
              <a:t>http://nzdotstat.stats.govt.nz/WBOS/Index.aspx?DataSetCode=TABLECODE7608</a:t>
            </a:r>
            <a:endParaRPr lang="en-NZ" dirty="0"/>
          </a:p>
        </p:txBody>
      </p:sp>
      <p:sp>
        <p:nvSpPr>
          <p:cNvPr id="4" name="Slide Number Placeholder 3"/>
          <p:cNvSpPr>
            <a:spLocks noGrp="1"/>
          </p:cNvSpPr>
          <p:nvPr>
            <p:ph type="sldNum" sz="quarter" idx="10"/>
          </p:nvPr>
        </p:nvSpPr>
        <p:spPr/>
        <p:txBody>
          <a:bodyPr/>
          <a:lstStyle/>
          <a:p>
            <a:fld id="{544F6F04-E7B8-4662-B4E5-2065CA55881E}" type="slidenum">
              <a:rPr lang="en-NZ" smtClean="0"/>
              <a:pPr/>
              <a:t>13</a:t>
            </a:fld>
            <a:endParaRPr lang="en-NZ"/>
          </a:p>
        </p:txBody>
      </p:sp>
    </p:spTree>
    <p:extLst>
      <p:ext uri="{BB962C8B-B14F-4D97-AF65-F5344CB8AC3E}">
        <p14:creationId xmlns:p14="http://schemas.microsoft.com/office/powerpoint/2010/main" xmlns="" val="15533909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Source: Statistics New Zealand as follows:</a:t>
            </a:r>
          </a:p>
          <a:p>
            <a:r>
              <a:rPr lang="en-NZ" dirty="0"/>
              <a:t>International investment position (IIP) (Annual-Mar) – </a:t>
            </a:r>
            <a:r>
              <a:rPr lang="en-NZ" dirty="0" err="1"/>
              <a:t>InfoShare</a:t>
            </a:r>
            <a:r>
              <a:rPr lang="en-NZ" dirty="0"/>
              <a:t> series</a:t>
            </a:r>
            <a:r>
              <a:rPr lang="en-NZ" baseline="0" dirty="0"/>
              <a:t> IIP088AA</a:t>
            </a:r>
            <a:endParaRPr lang="en-NZ" dirty="0"/>
          </a:p>
          <a:p>
            <a:r>
              <a:rPr lang="en-NZ" dirty="0"/>
              <a:t>External lending and debt by sector and relationship (Annual-Mar) – </a:t>
            </a:r>
            <a:r>
              <a:rPr lang="en-NZ" dirty="0" err="1"/>
              <a:t>InfoShare</a:t>
            </a:r>
            <a:r>
              <a:rPr lang="en-NZ" baseline="0" dirty="0"/>
              <a:t> series IIP078AA</a:t>
            </a:r>
          </a:p>
          <a:p>
            <a:r>
              <a:rPr lang="en-NZ" dirty="0"/>
              <a:t>International non-equity financial instruments by sector (Annual-Mar) – </a:t>
            </a:r>
            <a:r>
              <a:rPr lang="en-NZ" dirty="0" err="1"/>
              <a:t>InfoShare</a:t>
            </a:r>
            <a:r>
              <a:rPr lang="en-NZ" baseline="0" dirty="0"/>
              <a:t> series IIP074AA</a:t>
            </a:r>
          </a:p>
          <a:p>
            <a:r>
              <a:rPr lang="en-NZ" baseline="0" dirty="0"/>
              <a:t>New Zealand's A&amp;L - Level 3 Components (Discontinued March 2000) (Annual-Mar) – </a:t>
            </a:r>
            <a:r>
              <a:rPr lang="en-NZ" baseline="0" dirty="0" err="1"/>
              <a:t>InfoShare</a:t>
            </a:r>
            <a:r>
              <a:rPr lang="en-NZ" baseline="0" dirty="0"/>
              <a:t> series IIP007AA</a:t>
            </a:r>
          </a:p>
          <a:p>
            <a:r>
              <a:rPr lang="en-NZ" baseline="0" dirty="0"/>
              <a:t>GDP(P), Nominal, Actual, Total (Annual-Mar) – </a:t>
            </a:r>
            <a:r>
              <a:rPr lang="en-NZ" baseline="0" dirty="0" err="1"/>
              <a:t>InfoShare</a:t>
            </a:r>
            <a:r>
              <a:rPr lang="en-NZ" baseline="0" dirty="0"/>
              <a:t> series SNE038AA</a:t>
            </a:r>
          </a:p>
          <a:p>
            <a:endParaRPr lang="en-NZ" baseline="0" dirty="0"/>
          </a:p>
          <a:p>
            <a:endParaRPr lang="en-NZ" baseline="0" dirty="0"/>
          </a:p>
          <a:p>
            <a:endParaRPr lang="en-NZ" baseline="0" dirty="0"/>
          </a:p>
          <a:p>
            <a:endParaRPr lang="en-NZ" dirty="0"/>
          </a:p>
        </p:txBody>
      </p:sp>
      <p:sp>
        <p:nvSpPr>
          <p:cNvPr id="4" name="Slide Number Placeholder 3"/>
          <p:cNvSpPr>
            <a:spLocks noGrp="1"/>
          </p:cNvSpPr>
          <p:nvPr>
            <p:ph type="sldNum" sz="quarter" idx="10"/>
          </p:nvPr>
        </p:nvSpPr>
        <p:spPr/>
        <p:txBody>
          <a:bodyPr/>
          <a:lstStyle/>
          <a:p>
            <a:fld id="{544F6F04-E7B8-4662-B4E5-2065CA55881E}" type="slidenum">
              <a:rPr lang="en-NZ" smtClean="0"/>
              <a:pPr/>
              <a:t>14</a:t>
            </a:fld>
            <a:endParaRPr lang="en-NZ"/>
          </a:p>
        </p:txBody>
      </p:sp>
    </p:spTree>
    <p:extLst>
      <p:ext uri="{BB962C8B-B14F-4D97-AF65-F5344CB8AC3E}">
        <p14:creationId xmlns:p14="http://schemas.microsoft.com/office/powerpoint/2010/main" xmlns="" val="4959343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200" kern="1200" dirty="0">
                <a:solidFill>
                  <a:schemeClr val="tx1"/>
                </a:solidFill>
                <a:effectLst/>
                <a:latin typeface="+mn-lt"/>
                <a:ea typeface="+mn-ea"/>
                <a:cs typeface="+mn-cs"/>
              </a:rPr>
              <a:t>Sources:</a:t>
            </a:r>
            <a:r>
              <a:rPr lang="en-NZ" sz="1200" kern="1200" baseline="0" dirty="0">
                <a:solidFill>
                  <a:schemeClr val="tx1"/>
                </a:solidFill>
                <a:effectLst/>
                <a:latin typeface="+mn-lt"/>
                <a:ea typeface="+mn-ea"/>
                <a:cs typeface="+mn-cs"/>
              </a:rPr>
              <a:t> </a:t>
            </a:r>
          </a:p>
          <a:p>
            <a:r>
              <a:rPr lang="en-NZ" sz="1200" kern="1200" dirty="0">
                <a:solidFill>
                  <a:schemeClr val="tx1"/>
                </a:solidFill>
                <a:effectLst/>
                <a:latin typeface="+mn-lt"/>
                <a:ea typeface="+mn-ea"/>
                <a:cs typeface="+mn-cs"/>
              </a:rPr>
              <a:t>Foreign Direct Investment from International Investment Position, National Accounts, Statistics New Zealand, </a:t>
            </a:r>
            <a:r>
              <a:rPr lang="en-NZ" sz="1200" kern="1200" dirty="0" err="1">
                <a:solidFill>
                  <a:schemeClr val="tx1"/>
                </a:solidFill>
                <a:effectLst/>
                <a:latin typeface="+mn-lt"/>
                <a:ea typeface="+mn-ea"/>
                <a:cs typeface="+mn-cs"/>
              </a:rPr>
              <a:t>InfoShare</a:t>
            </a:r>
            <a:r>
              <a:rPr lang="en-NZ" sz="1200" kern="1200" dirty="0">
                <a:solidFill>
                  <a:schemeClr val="tx1"/>
                </a:solidFill>
                <a:effectLst/>
                <a:latin typeface="+mn-lt"/>
                <a:ea typeface="+mn-ea"/>
                <a:cs typeface="+mn-cs"/>
              </a:rPr>
              <a:t> series IIP088AA. GDP from National Accounts, Statistics New Zealand, </a:t>
            </a:r>
            <a:r>
              <a:rPr lang="en-NZ" sz="1200" kern="1200" dirty="0" err="1">
                <a:solidFill>
                  <a:schemeClr val="tx1"/>
                </a:solidFill>
                <a:effectLst/>
                <a:latin typeface="+mn-lt"/>
                <a:ea typeface="+mn-ea"/>
                <a:cs typeface="+mn-cs"/>
              </a:rPr>
              <a:t>InfoShare</a:t>
            </a:r>
            <a:r>
              <a:rPr lang="en-NZ" sz="1200" kern="1200" dirty="0">
                <a:solidFill>
                  <a:schemeClr val="tx1"/>
                </a:solidFill>
                <a:effectLst/>
                <a:latin typeface="+mn-lt"/>
                <a:ea typeface="+mn-ea"/>
                <a:cs typeface="+mn-cs"/>
              </a:rPr>
              <a:t> series SNE038AA.</a:t>
            </a:r>
            <a:endParaRPr lang="en-NZ" dirty="0"/>
          </a:p>
        </p:txBody>
      </p:sp>
      <p:sp>
        <p:nvSpPr>
          <p:cNvPr id="4" name="Slide Number Placeholder 3"/>
          <p:cNvSpPr>
            <a:spLocks noGrp="1"/>
          </p:cNvSpPr>
          <p:nvPr>
            <p:ph type="sldNum" sz="quarter" idx="10"/>
          </p:nvPr>
        </p:nvSpPr>
        <p:spPr/>
        <p:txBody>
          <a:bodyPr/>
          <a:lstStyle/>
          <a:p>
            <a:fld id="{544F6F04-E7B8-4662-B4E5-2065CA55881E}" type="slidenum">
              <a:rPr lang="en-NZ" smtClean="0"/>
              <a:pPr/>
              <a:t>2</a:t>
            </a:fld>
            <a:endParaRPr lang="en-NZ"/>
          </a:p>
        </p:txBody>
      </p:sp>
    </p:spTree>
    <p:extLst>
      <p:ext uri="{BB962C8B-B14F-4D97-AF65-F5344CB8AC3E}">
        <p14:creationId xmlns:p14="http://schemas.microsoft.com/office/powerpoint/2010/main" xmlns="" val="19548922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200" b="0" i="0" u="none" strike="noStrike" kern="1200" dirty="0">
                <a:solidFill>
                  <a:schemeClr val="tx1"/>
                </a:solidFill>
                <a:effectLst/>
                <a:latin typeface="+mn-lt"/>
                <a:ea typeface="+mn-ea"/>
                <a:cs typeface="+mn-cs"/>
              </a:rPr>
              <a:t>Sources:</a:t>
            </a:r>
            <a:r>
              <a:rPr lang="en-NZ" dirty="0"/>
              <a:t> </a:t>
            </a:r>
          </a:p>
          <a:p>
            <a:r>
              <a:rPr lang="en-NZ" sz="1200" b="1" kern="1200" dirty="0">
                <a:solidFill>
                  <a:schemeClr val="tx1"/>
                </a:solidFill>
                <a:effectLst/>
                <a:latin typeface="+mn-lt"/>
                <a:ea typeface="+mn-ea"/>
                <a:cs typeface="+mn-cs"/>
              </a:rPr>
              <a:t>1986, 1987</a:t>
            </a:r>
            <a:r>
              <a:rPr lang="en-NZ" sz="1200" kern="1200" dirty="0">
                <a:solidFill>
                  <a:schemeClr val="tx1"/>
                </a:solidFill>
                <a:effectLst/>
                <a:latin typeface="+mn-lt"/>
                <a:ea typeface="+mn-ea"/>
                <a:cs typeface="+mn-cs"/>
              </a:rPr>
              <a:t>: "</a:t>
            </a:r>
            <a:r>
              <a:rPr lang="en-NZ" sz="1200" u="sng" kern="1200" dirty="0">
                <a:solidFill>
                  <a:schemeClr val="tx1"/>
                </a:solidFill>
                <a:effectLst/>
                <a:latin typeface="+mn-lt"/>
                <a:ea typeface="+mn-ea"/>
                <a:cs typeface="+mn-cs"/>
                <a:hlinkClick r:id="rId3"/>
              </a:rPr>
              <a:t>Brian Gaynor: New Zealanders buy back their </a:t>
            </a:r>
            <a:r>
              <a:rPr lang="en-NZ" sz="1200" u="sng" kern="1200" dirty="0" err="1">
                <a:solidFill>
                  <a:schemeClr val="tx1"/>
                </a:solidFill>
                <a:effectLst/>
                <a:latin typeface="+mn-lt"/>
                <a:ea typeface="+mn-ea"/>
                <a:cs typeface="+mn-cs"/>
                <a:hlinkClick r:id="rId3"/>
              </a:rPr>
              <a:t>sharemarket</a:t>
            </a:r>
            <a:r>
              <a:rPr lang="en-NZ" sz="1200" kern="1200" dirty="0">
                <a:solidFill>
                  <a:schemeClr val="tx1"/>
                </a:solidFill>
                <a:effectLst/>
                <a:latin typeface="+mn-lt"/>
                <a:ea typeface="+mn-ea"/>
                <a:cs typeface="+mn-cs"/>
              </a:rPr>
              <a:t>", New Zealand Herald, 19 October 2013; and “</a:t>
            </a:r>
            <a:r>
              <a:rPr lang="en-NZ" sz="1200" u="sng" kern="1200" dirty="0">
                <a:solidFill>
                  <a:schemeClr val="tx1"/>
                </a:solidFill>
                <a:effectLst/>
                <a:latin typeface="+mn-lt"/>
                <a:ea typeface="+mn-ea"/>
                <a:cs typeface="+mn-cs"/>
                <a:hlinkClick r:id="rId4"/>
              </a:rPr>
              <a:t>Brian Gaynor: Potential problems in NZX's high level of foreign investment</a:t>
            </a:r>
            <a:r>
              <a:rPr lang="en-NZ" sz="1200" kern="1200" dirty="0">
                <a:solidFill>
                  <a:schemeClr val="tx1"/>
                </a:solidFill>
                <a:effectLst/>
                <a:latin typeface="+mn-lt"/>
                <a:ea typeface="+mn-ea"/>
                <a:cs typeface="+mn-cs"/>
              </a:rPr>
              <a:t>”, New Zealand Herald, 31 January 2015; </a:t>
            </a:r>
            <a:r>
              <a:rPr lang="en-NZ" sz="1200" b="1" kern="1200" dirty="0">
                <a:solidFill>
                  <a:schemeClr val="tx1"/>
                </a:solidFill>
                <a:effectLst/>
                <a:latin typeface="+mn-lt"/>
                <a:ea typeface="+mn-ea"/>
                <a:cs typeface="+mn-cs"/>
              </a:rPr>
              <a:t>1989-1997</a:t>
            </a:r>
            <a:r>
              <a:rPr lang="en-NZ" sz="1200" kern="1200" dirty="0">
                <a:solidFill>
                  <a:schemeClr val="tx1"/>
                </a:solidFill>
                <a:effectLst/>
                <a:latin typeface="+mn-lt"/>
                <a:ea typeface="+mn-ea"/>
                <a:cs typeface="+mn-cs"/>
              </a:rPr>
              <a:t>: "Corporate Governance Research on New Zealand Listed Companies", by Mark Fox, Gordon Walker and Alma </a:t>
            </a:r>
            <a:r>
              <a:rPr lang="en-NZ" sz="1200" kern="1200" dirty="0" err="1">
                <a:solidFill>
                  <a:schemeClr val="tx1"/>
                </a:solidFill>
                <a:effectLst/>
                <a:latin typeface="+mn-lt"/>
                <a:ea typeface="+mn-ea"/>
                <a:cs typeface="+mn-cs"/>
              </a:rPr>
              <a:t>Pekmezovic</a:t>
            </a:r>
            <a:r>
              <a:rPr lang="en-NZ" sz="1200" kern="1200" dirty="0">
                <a:solidFill>
                  <a:schemeClr val="tx1"/>
                </a:solidFill>
                <a:effectLst/>
                <a:latin typeface="+mn-lt"/>
                <a:ea typeface="+mn-ea"/>
                <a:cs typeface="+mn-cs"/>
              </a:rPr>
              <a:t>, Arizona Journal of International &amp; Comparative Law Vol. 29, No. 1, 2012, Table 4, p.16. </a:t>
            </a:r>
            <a:r>
              <a:rPr lang="en-NZ" sz="1200" b="1" kern="1200" dirty="0">
                <a:solidFill>
                  <a:schemeClr val="tx1"/>
                </a:solidFill>
                <a:effectLst/>
                <a:latin typeface="+mn-lt"/>
                <a:ea typeface="+mn-ea"/>
                <a:cs typeface="+mn-cs"/>
              </a:rPr>
              <a:t>1997-2004</a:t>
            </a:r>
            <a:r>
              <a:rPr lang="en-NZ" sz="1200" kern="1200" dirty="0">
                <a:solidFill>
                  <a:schemeClr val="tx1"/>
                </a:solidFill>
                <a:effectLst/>
                <a:latin typeface="+mn-lt"/>
                <a:ea typeface="+mn-ea"/>
                <a:cs typeface="+mn-cs"/>
              </a:rPr>
              <a:t>: "Savings and the Equity Market" - </a:t>
            </a:r>
            <a:r>
              <a:rPr lang="en-NZ" sz="1200" kern="1200" dirty="0" err="1">
                <a:solidFill>
                  <a:schemeClr val="tx1"/>
                </a:solidFill>
                <a:effectLst/>
                <a:latin typeface="+mn-lt"/>
                <a:ea typeface="+mn-ea"/>
                <a:cs typeface="+mn-cs"/>
              </a:rPr>
              <a:t>JBWere</a:t>
            </a:r>
            <a:r>
              <a:rPr lang="en-NZ" sz="1200" kern="1200" dirty="0">
                <a:solidFill>
                  <a:schemeClr val="tx1"/>
                </a:solidFill>
                <a:effectLst/>
                <a:latin typeface="+mn-lt"/>
                <a:ea typeface="+mn-ea"/>
                <a:cs typeface="+mn-cs"/>
              </a:rPr>
              <a:t> submission to the Savings Working Group, November 2010, p.2. </a:t>
            </a:r>
            <a:r>
              <a:rPr lang="en-NZ" sz="1200" b="1" kern="1200" dirty="0">
                <a:solidFill>
                  <a:schemeClr val="tx1"/>
                </a:solidFill>
                <a:effectLst/>
                <a:latin typeface="+mn-lt"/>
                <a:ea typeface="+mn-ea"/>
                <a:cs typeface="+mn-cs"/>
              </a:rPr>
              <a:t>2005-2019</a:t>
            </a:r>
            <a:r>
              <a:rPr lang="en-NZ"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Equity Ownership Survey - New Zealand 2019, 12 December 2019, </a:t>
            </a:r>
            <a:r>
              <a:rPr lang="en-US" sz="1200" kern="1200" dirty="0" err="1">
                <a:solidFill>
                  <a:schemeClr val="tx1"/>
                </a:solidFill>
                <a:effectLst/>
                <a:latin typeface="+mn-lt"/>
                <a:ea typeface="+mn-ea"/>
                <a:cs typeface="+mn-cs"/>
              </a:rPr>
              <a:t>JBWere</a:t>
            </a:r>
            <a:r>
              <a:rPr lang="en-US" sz="1200" kern="1200" dirty="0">
                <a:solidFill>
                  <a:schemeClr val="tx1"/>
                </a:solidFill>
                <a:effectLst/>
                <a:latin typeface="+mn-lt"/>
                <a:ea typeface="+mn-ea"/>
                <a:cs typeface="+mn-cs"/>
              </a:rPr>
              <a:t>, p.3 "Ownership structure of NZX primary listed stocks since 2005“, https://www.jbwere.co.nz/media/ykzgga2c/jbwere-2019-equity-ownership-survey-final-publish-updated.pdf </a:t>
            </a:r>
            <a:endParaRPr lang="en-NZ" sz="1200" kern="1200" dirty="0">
              <a:solidFill>
                <a:schemeClr val="tx1"/>
              </a:solidFill>
              <a:effectLst/>
              <a:latin typeface="+mn-lt"/>
              <a:ea typeface="+mn-ea"/>
              <a:cs typeface="+mn-cs"/>
            </a:endParaRPr>
          </a:p>
          <a:p>
            <a:endParaRPr lang="en-NZ" sz="1200" kern="1200" dirty="0">
              <a:solidFill>
                <a:schemeClr val="tx1"/>
              </a:solidFill>
              <a:effectLst/>
              <a:latin typeface="+mn-lt"/>
              <a:ea typeface="+mn-ea"/>
              <a:cs typeface="+mn-cs"/>
            </a:endParaRPr>
          </a:p>
          <a:p>
            <a:endParaRPr lang="en-NZ" dirty="0"/>
          </a:p>
        </p:txBody>
      </p:sp>
      <p:sp>
        <p:nvSpPr>
          <p:cNvPr id="4" name="Slide Number Placeholder 3"/>
          <p:cNvSpPr>
            <a:spLocks noGrp="1"/>
          </p:cNvSpPr>
          <p:nvPr>
            <p:ph type="sldNum" sz="quarter" idx="10"/>
          </p:nvPr>
        </p:nvSpPr>
        <p:spPr/>
        <p:txBody>
          <a:bodyPr/>
          <a:lstStyle/>
          <a:p>
            <a:fld id="{544F6F04-E7B8-4662-B4E5-2065CA55881E}" type="slidenum">
              <a:rPr lang="en-NZ" smtClean="0"/>
              <a:pPr/>
              <a:t>3</a:t>
            </a:fld>
            <a:endParaRPr lang="en-NZ"/>
          </a:p>
        </p:txBody>
      </p:sp>
    </p:spTree>
    <p:extLst>
      <p:ext uri="{BB962C8B-B14F-4D97-AF65-F5344CB8AC3E}">
        <p14:creationId xmlns:p14="http://schemas.microsoft.com/office/powerpoint/2010/main" xmlns="" val="12520583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Source: Calculated from </a:t>
            </a:r>
            <a:r>
              <a:rPr lang="en-NZ" sz="1200" kern="1200" dirty="0">
                <a:solidFill>
                  <a:schemeClr val="tx1"/>
                </a:solidFill>
                <a:effectLst/>
                <a:latin typeface="+mn-lt"/>
                <a:ea typeface="+mn-ea"/>
                <a:cs typeface="+mn-cs"/>
              </a:rPr>
              <a:t>Statistics New Zealand’s </a:t>
            </a:r>
            <a:r>
              <a:rPr lang="en-NZ" sz="1200" u="sng" kern="1200" dirty="0">
                <a:solidFill>
                  <a:schemeClr val="tx1"/>
                </a:solidFill>
                <a:effectLst/>
                <a:latin typeface="+mn-lt"/>
                <a:ea typeface="+mn-ea"/>
                <a:cs typeface="+mn-cs"/>
                <a:hlinkClick r:id="rId3"/>
              </a:rPr>
              <a:t>Annual Balance Sheets 2007-17 (provisional)</a:t>
            </a:r>
            <a:r>
              <a:rPr lang="en-NZ" sz="1200" u="none" kern="1200" baseline="0" dirty="0">
                <a:solidFill>
                  <a:schemeClr val="tx1"/>
                </a:solidFill>
                <a:effectLst/>
                <a:latin typeface="+mn-lt"/>
                <a:ea typeface="+mn-ea"/>
                <a:cs typeface="+mn-cs"/>
              </a:rPr>
              <a:t> (https://www.stats.govt.nz/information-releases/annual-balance-sheets-2017-provisional).</a:t>
            </a:r>
            <a:r>
              <a:rPr lang="en-NZ" sz="1200" kern="1200" dirty="0">
                <a:solidFill>
                  <a:schemeClr val="tx1"/>
                </a:solidFill>
                <a:effectLst/>
                <a:latin typeface="+mn-lt"/>
                <a:ea typeface="+mn-ea"/>
                <a:cs typeface="+mn-cs"/>
              </a:rPr>
              <a:t> Corporate equity estimates (which do not include households’ equity in unincorporated enterprises) are calculated from equity data from the same source, eliminating double-counting of share value by including only holdings by government, households, overseas residents, and non-profit institutions serving households. </a:t>
            </a:r>
            <a:endParaRPr lang="en-NZ" sz="1200"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44F6F04-E7B8-4662-B4E5-2065CA55881E}" type="slidenum">
              <a:rPr lang="en-NZ" smtClean="0"/>
              <a:pPr/>
              <a:t>4</a:t>
            </a:fld>
            <a:endParaRPr lang="en-NZ"/>
          </a:p>
        </p:txBody>
      </p:sp>
    </p:spTree>
    <p:extLst>
      <p:ext uri="{BB962C8B-B14F-4D97-AF65-F5344CB8AC3E}">
        <p14:creationId xmlns:p14="http://schemas.microsoft.com/office/powerpoint/2010/main" xmlns="" val="9326100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Source: </a:t>
            </a:r>
            <a:r>
              <a:rPr lang="en-NZ" sz="1200" kern="1200" dirty="0">
                <a:solidFill>
                  <a:schemeClr val="tx1"/>
                </a:solidFill>
                <a:effectLst/>
                <a:latin typeface="+mn-lt"/>
                <a:ea typeface="+mn-ea"/>
                <a:cs typeface="+mn-cs"/>
              </a:rPr>
              <a:t>Wealth is calculated from Statistics New Zealand’s </a:t>
            </a:r>
            <a:r>
              <a:rPr lang="en-NZ" sz="1200" u="sng" kern="1200" dirty="0">
                <a:solidFill>
                  <a:schemeClr val="tx1"/>
                </a:solidFill>
                <a:effectLst/>
                <a:latin typeface="+mn-lt"/>
                <a:ea typeface="+mn-ea"/>
                <a:cs typeface="+mn-cs"/>
                <a:hlinkClick r:id="rId3"/>
              </a:rPr>
              <a:t>Annual Balance Sheets 2007-17 (provisional</a:t>
            </a:r>
            <a:r>
              <a:rPr lang="en-NZ" sz="1200" u="sng" kern="1200" dirty="0">
                <a:solidFill>
                  <a:schemeClr val="tx1"/>
                </a:solidFill>
                <a:effectLst/>
                <a:latin typeface="+mn-lt"/>
                <a:ea typeface="+mn-ea"/>
                <a:cs typeface="+mn-cs"/>
              </a:rPr>
              <a:t>)</a:t>
            </a:r>
            <a:r>
              <a:rPr lang="en-NZ" sz="1200" kern="1200" dirty="0">
                <a:solidFill>
                  <a:schemeClr val="tx1"/>
                </a:solidFill>
                <a:effectLst/>
                <a:latin typeface="+mn-lt"/>
                <a:ea typeface="+mn-ea"/>
                <a:cs typeface="+mn-cs"/>
              </a:rPr>
              <a:t>. GDP from Statistics</a:t>
            </a:r>
            <a:r>
              <a:rPr lang="en-NZ" sz="1200" kern="1200" baseline="0" dirty="0">
                <a:solidFill>
                  <a:schemeClr val="tx1"/>
                </a:solidFill>
                <a:effectLst/>
                <a:latin typeface="+mn-lt"/>
                <a:ea typeface="+mn-ea"/>
                <a:cs typeface="+mn-cs"/>
              </a:rPr>
              <a:t> New Zealand </a:t>
            </a:r>
            <a:r>
              <a:rPr lang="en-NZ" sz="1200" kern="1200" baseline="0" dirty="0" err="1">
                <a:solidFill>
                  <a:schemeClr val="tx1"/>
                </a:solidFill>
                <a:effectLst/>
                <a:latin typeface="+mn-lt"/>
                <a:ea typeface="+mn-ea"/>
                <a:cs typeface="+mn-cs"/>
              </a:rPr>
              <a:t>InfoShare</a:t>
            </a:r>
            <a:r>
              <a:rPr lang="en-NZ" sz="1200" kern="1200" baseline="0" dirty="0">
                <a:solidFill>
                  <a:schemeClr val="tx1"/>
                </a:solidFill>
                <a:effectLst/>
                <a:latin typeface="+mn-lt"/>
                <a:ea typeface="+mn-ea"/>
                <a:cs typeface="+mn-cs"/>
              </a:rPr>
              <a:t> series SNE038AA (nominal GDP Production).</a:t>
            </a:r>
          </a:p>
        </p:txBody>
      </p:sp>
      <p:sp>
        <p:nvSpPr>
          <p:cNvPr id="4" name="Slide Number Placeholder 3"/>
          <p:cNvSpPr>
            <a:spLocks noGrp="1"/>
          </p:cNvSpPr>
          <p:nvPr>
            <p:ph type="sldNum" sz="quarter" idx="10"/>
          </p:nvPr>
        </p:nvSpPr>
        <p:spPr/>
        <p:txBody>
          <a:bodyPr/>
          <a:lstStyle/>
          <a:p>
            <a:fld id="{544F6F04-E7B8-4662-B4E5-2065CA55881E}" type="slidenum">
              <a:rPr lang="en-NZ" smtClean="0"/>
              <a:pPr/>
              <a:t>5</a:t>
            </a:fld>
            <a:endParaRPr lang="en-NZ"/>
          </a:p>
        </p:txBody>
      </p:sp>
    </p:spTree>
    <p:extLst>
      <p:ext uri="{BB962C8B-B14F-4D97-AF65-F5344CB8AC3E}">
        <p14:creationId xmlns:p14="http://schemas.microsoft.com/office/powerpoint/2010/main" xmlns="" val="10195125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sz="1200" kern="1200" dirty="0">
                <a:solidFill>
                  <a:schemeClr val="tx1"/>
                </a:solidFill>
                <a:effectLst/>
                <a:latin typeface="+mn-lt"/>
                <a:ea typeface="+mn-ea"/>
                <a:cs typeface="+mn-cs"/>
              </a:rPr>
              <a:t>Source: Overseas Investment Commission and Overseas Investment Office. In earlier years, statistical releases provided summaries of data. Data for each year is now supplied with the release of December decision sheets. </a:t>
            </a:r>
          </a:p>
          <a:p>
            <a:endParaRPr lang="en-NZ"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44F6F04-E7B8-4662-B4E5-2065CA55881E}" type="slidenum">
              <a:rPr lang="en-NZ" smtClean="0"/>
              <a:pPr/>
              <a:t>6</a:t>
            </a:fld>
            <a:endParaRPr lang="en-NZ"/>
          </a:p>
        </p:txBody>
      </p:sp>
    </p:spTree>
    <p:extLst>
      <p:ext uri="{BB962C8B-B14F-4D97-AF65-F5344CB8AC3E}">
        <p14:creationId xmlns:p14="http://schemas.microsoft.com/office/powerpoint/2010/main" xmlns="" val="10368852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sz="1200" kern="1200" dirty="0">
                <a:solidFill>
                  <a:schemeClr val="tx1"/>
                </a:solidFill>
                <a:effectLst/>
                <a:latin typeface="+mn-lt"/>
                <a:ea typeface="+mn-ea"/>
                <a:cs typeface="+mn-cs"/>
              </a:rPr>
              <a:t>Source: Overseas Investment Commission and Overseas Investment Office. In earlier years, statistical releases provided summaries of data. Data for each year is now supplied with the release of December decision sheets. </a:t>
            </a:r>
          </a:p>
          <a:p>
            <a:endParaRPr lang="en-NZ"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44F6F04-E7B8-4662-B4E5-2065CA55881E}" type="slidenum">
              <a:rPr lang="en-NZ" smtClean="0"/>
              <a:pPr/>
              <a:t>7</a:t>
            </a:fld>
            <a:endParaRPr lang="en-NZ"/>
          </a:p>
        </p:txBody>
      </p:sp>
    </p:spTree>
    <p:extLst>
      <p:ext uri="{BB962C8B-B14F-4D97-AF65-F5344CB8AC3E}">
        <p14:creationId xmlns:p14="http://schemas.microsoft.com/office/powerpoint/2010/main" xmlns="" val="42899486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sz="1200" kern="1200" dirty="0">
                <a:solidFill>
                  <a:schemeClr val="tx1"/>
                </a:solidFill>
                <a:effectLst/>
                <a:latin typeface="+mn-lt"/>
                <a:ea typeface="+mn-ea"/>
                <a:cs typeface="+mn-cs"/>
              </a:rPr>
              <a:t>Source: Overseas Investment Commission and Overseas Investment Office. In earlier years, statistical releases provided summaries of data. Data for each year is now supplied with the release of December decision sheets. </a:t>
            </a:r>
          </a:p>
          <a:p>
            <a:pPr marL="0" marR="0" indent="0" algn="l" defTabSz="914400" rtl="0" eaLnBrk="1" fontAlgn="auto" latinLnBrk="0" hangingPunct="1">
              <a:lnSpc>
                <a:spcPct val="100000"/>
              </a:lnSpc>
              <a:spcBef>
                <a:spcPts val="0"/>
              </a:spcBef>
              <a:spcAft>
                <a:spcPts val="0"/>
              </a:spcAft>
              <a:buClrTx/>
              <a:buSzTx/>
              <a:buFontTx/>
              <a:buNone/>
              <a:tabLst/>
              <a:defRPr/>
            </a:pPr>
            <a:endParaRPr lang="en-NZ"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NZ" sz="1200" kern="1200" dirty="0">
                <a:solidFill>
                  <a:schemeClr val="tx1"/>
                </a:solidFill>
                <a:effectLst/>
                <a:latin typeface="+mn-lt"/>
                <a:ea typeface="+mn-ea"/>
                <a:cs typeface="+mn-cs"/>
              </a:rPr>
              <a:t>Land for farming from Statistics New Zealand’s Agriculture Production Survey: “Total Area of Farms”, from </a:t>
            </a:r>
            <a:r>
              <a:rPr lang="en-NZ" sz="1200" kern="1200" dirty="0" err="1">
                <a:solidFill>
                  <a:schemeClr val="tx1"/>
                </a:solidFill>
                <a:effectLst/>
                <a:latin typeface="+mn-lt"/>
                <a:ea typeface="+mn-ea"/>
                <a:cs typeface="+mn-cs"/>
              </a:rPr>
              <a:t>Infoshare</a:t>
            </a:r>
            <a:r>
              <a:rPr lang="en-NZ" sz="1200" kern="1200" dirty="0">
                <a:solidFill>
                  <a:schemeClr val="tx1"/>
                </a:solidFill>
                <a:effectLst/>
                <a:latin typeface="+mn-lt"/>
                <a:ea typeface="+mn-ea"/>
                <a:cs typeface="+mn-cs"/>
              </a:rPr>
              <a:t> series AGR001AA. Annual averages over each period are the average sales divided by average area of land for farming. Data is not available for 2019 so 2018 is used. It is not available for 2001, so the average 2002 to 2008 is used. The area of land for farming has fallen from 15.6 million hectares in 2002 to 13.7 million hectares in 2018.</a:t>
            </a:r>
          </a:p>
          <a:p>
            <a:endParaRPr lang="en-NZ"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44F6F04-E7B8-4662-B4E5-2065CA55881E}" type="slidenum">
              <a:rPr lang="en-NZ" smtClean="0"/>
              <a:pPr/>
              <a:t>8</a:t>
            </a:fld>
            <a:endParaRPr lang="en-NZ"/>
          </a:p>
        </p:txBody>
      </p:sp>
    </p:spTree>
    <p:extLst>
      <p:ext uri="{BB962C8B-B14F-4D97-AF65-F5344CB8AC3E}">
        <p14:creationId xmlns:p14="http://schemas.microsoft.com/office/powerpoint/2010/main" xmlns="" val="9888074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dirty="0"/>
              <a:t>Sources: Calculations by Bill Rosenberg</a:t>
            </a:r>
            <a:r>
              <a:rPr lang="en-NZ" baseline="0" dirty="0"/>
              <a:t> (see http://union.org.nz/news/2012/overseas-ownership-farmland-far-above-pm%E2%80%99s-claim or </a:t>
            </a:r>
            <a:r>
              <a:rPr lang="en-NZ" sz="1200" kern="1200" dirty="0">
                <a:solidFill>
                  <a:schemeClr val="tx1"/>
                </a:solidFill>
                <a:effectLst/>
                <a:latin typeface="+mn-lt"/>
                <a:ea typeface="+mn-ea"/>
                <a:cs typeface="+mn-cs"/>
              </a:rPr>
              <a:t>http://www.converge.org.nz/watchdog/29/02.htm</a:t>
            </a:r>
            <a:r>
              <a:rPr lang="en-NZ" baseline="0" dirty="0"/>
              <a:t>) using data from </a:t>
            </a:r>
            <a:r>
              <a:rPr lang="en-NZ" dirty="0"/>
              <a:t>Overseas Investment Commission and Overseas Investment Office (land sale approvals),</a:t>
            </a:r>
            <a:r>
              <a:rPr lang="en-NZ" baseline="0" dirty="0"/>
              <a:t> and Statistics New Zealand (land under farming).</a:t>
            </a:r>
            <a:endParaRPr lang="en-NZ" dirty="0"/>
          </a:p>
          <a:p>
            <a:endParaRPr lang="en-NZ" dirty="0"/>
          </a:p>
        </p:txBody>
      </p:sp>
      <p:sp>
        <p:nvSpPr>
          <p:cNvPr id="4" name="Slide Number Placeholder 3"/>
          <p:cNvSpPr>
            <a:spLocks noGrp="1"/>
          </p:cNvSpPr>
          <p:nvPr>
            <p:ph type="sldNum" sz="quarter" idx="10"/>
          </p:nvPr>
        </p:nvSpPr>
        <p:spPr/>
        <p:txBody>
          <a:bodyPr/>
          <a:lstStyle/>
          <a:p>
            <a:fld id="{544F6F04-E7B8-4662-B4E5-2065CA55881E}" type="slidenum">
              <a:rPr lang="en-NZ" smtClean="0"/>
              <a:pPr/>
              <a:t>9</a:t>
            </a:fld>
            <a:endParaRPr lang="en-NZ"/>
          </a:p>
        </p:txBody>
      </p:sp>
    </p:spTree>
    <p:extLst>
      <p:ext uri="{BB962C8B-B14F-4D97-AF65-F5344CB8AC3E}">
        <p14:creationId xmlns:p14="http://schemas.microsoft.com/office/powerpoint/2010/main" xmlns="" val="42009885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NZ"/>
          </a:p>
        </p:txBody>
      </p:sp>
      <p:sp>
        <p:nvSpPr>
          <p:cNvPr id="4" name="Date Placeholder 3"/>
          <p:cNvSpPr>
            <a:spLocks noGrp="1"/>
          </p:cNvSpPr>
          <p:nvPr>
            <p:ph type="dt" sz="half" idx="10"/>
          </p:nvPr>
        </p:nvSpPr>
        <p:spPr/>
        <p:txBody>
          <a:bodyPr/>
          <a:lstStyle/>
          <a:p>
            <a:fld id="{FC6B6701-A56D-4809-BA34-A411EE738260}" type="datetimeFigureOut">
              <a:rPr lang="en-NZ" smtClean="0"/>
              <a:pPr/>
              <a:t>12/02/2020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586FAFB-7BD8-483E-A02D-807A24C419E7}" type="slidenum">
              <a:rPr lang="en-NZ" smtClean="0"/>
              <a:pPr/>
              <a:t>‹#›</a:t>
            </a:fld>
            <a:endParaRPr lang="en-NZ"/>
          </a:p>
        </p:txBody>
      </p:sp>
    </p:spTree>
    <p:extLst>
      <p:ext uri="{BB962C8B-B14F-4D97-AF65-F5344CB8AC3E}">
        <p14:creationId xmlns:p14="http://schemas.microsoft.com/office/powerpoint/2010/main" xmlns="" val="8662849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p:cNvSpPr>
            <a:spLocks noGrp="1"/>
          </p:cNvSpPr>
          <p:nvPr>
            <p:ph type="dt" sz="half" idx="10"/>
          </p:nvPr>
        </p:nvSpPr>
        <p:spPr/>
        <p:txBody>
          <a:bodyPr/>
          <a:lstStyle/>
          <a:p>
            <a:fld id="{FC6B6701-A56D-4809-BA34-A411EE738260}" type="datetimeFigureOut">
              <a:rPr lang="en-NZ" smtClean="0"/>
              <a:pPr/>
              <a:t>12/02/2020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586FAFB-7BD8-483E-A02D-807A24C419E7}" type="slidenum">
              <a:rPr lang="en-NZ" smtClean="0"/>
              <a:pPr/>
              <a:t>‹#›</a:t>
            </a:fld>
            <a:endParaRPr lang="en-NZ"/>
          </a:p>
        </p:txBody>
      </p:sp>
    </p:spTree>
    <p:extLst>
      <p:ext uri="{BB962C8B-B14F-4D97-AF65-F5344CB8AC3E}">
        <p14:creationId xmlns:p14="http://schemas.microsoft.com/office/powerpoint/2010/main" xmlns="" val="37454321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p:cNvSpPr>
            <a:spLocks noGrp="1"/>
          </p:cNvSpPr>
          <p:nvPr>
            <p:ph type="dt" sz="half" idx="10"/>
          </p:nvPr>
        </p:nvSpPr>
        <p:spPr/>
        <p:txBody>
          <a:bodyPr/>
          <a:lstStyle/>
          <a:p>
            <a:fld id="{FC6B6701-A56D-4809-BA34-A411EE738260}" type="datetimeFigureOut">
              <a:rPr lang="en-NZ" smtClean="0"/>
              <a:pPr/>
              <a:t>12/02/2020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586FAFB-7BD8-483E-A02D-807A24C419E7}" type="slidenum">
              <a:rPr lang="en-NZ" smtClean="0"/>
              <a:pPr/>
              <a:t>‹#›</a:t>
            </a:fld>
            <a:endParaRPr lang="en-NZ"/>
          </a:p>
        </p:txBody>
      </p:sp>
    </p:spTree>
    <p:extLst>
      <p:ext uri="{BB962C8B-B14F-4D97-AF65-F5344CB8AC3E}">
        <p14:creationId xmlns:p14="http://schemas.microsoft.com/office/powerpoint/2010/main" xmlns="" val="20946310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p:cNvSpPr>
            <a:spLocks noGrp="1"/>
          </p:cNvSpPr>
          <p:nvPr>
            <p:ph type="dt" sz="half" idx="10"/>
          </p:nvPr>
        </p:nvSpPr>
        <p:spPr/>
        <p:txBody>
          <a:bodyPr/>
          <a:lstStyle/>
          <a:p>
            <a:fld id="{FC6B6701-A56D-4809-BA34-A411EE738260}" type="datetimeFigureOut">
              <a:rPr lang="en-NZ" smtClean="0"/>
              <a:pPr/>
              <a:t>12/02/2020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586FAFB-7BD8-483E-A02D-807A24C419E7}" type="slidenum">
              <a:rPr lang="en-NZ" smtClean="0"/>
              <a:pPr/>
              <a:t>‹#›</a:t>
            </a:fld>
            <a:endParaRPr lang="en-NZ"/>
          </a:p>
        </p:txBody>
      </p:sp>
    </p:spTree>
    <p:extLst>
      <p:ext uri="{BB962C8B-B14F-4D97-AF65-F5344CB8AC3E}">
        <p14:creationId xmlns:p14="http://schemas.microsoft.com/office/powerpoint/2010/main" xmlns="" val="1712609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C6B6701-A56D-4809-BA34-A411EE738260}" type="datetimeFigureOut">
              <a:rPr lang="en-NZ" smtClean="0"/>
              <a:pPr/>
              <a:t>12/02/2020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586FAFB-7BD8-483E-A02D-807A24C419E7}" type="slidenum">
              <a:rPr lang="en-NZ" smtClean="0"/>
              <a:pPr/>
              <a:t>‹#›</a:t>
            </a:fld>
            <a:endParaRPr lang="en-NZ"/>
          </a:p>
        </p:txBody>
      </p:sp>
    </p:spTree>
    <p:extLst>
      <p:ext uri="{BB962C8B-B14F-4D97-AF65-F5344CB8AC3E}">
        <p14:creationId xmlns:p14="http://schemas.microsoft.com/office/powerpoint/2010/main" xmlns="" val="23309534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Date Placeholder 4"/>
          <p:cNvSpPr>
            <a:spLocks noGrp="1"/>
          </p:cNvSpPr>
          <p:nvPr>
            <p:ph type="dt" sz="half" idx="10"/>
          </p:nvPr>
        </p:nvSpPr>
        <p:spPr/>
        <p:txBody>
          <a:bodyPr/>
          <a:lstStyle/>
          <a:p>
            <a:fld id="{FC6B6701-A56D-4809-BA34-A411EE738260}" type="datetimeFigureOut">
              <a:rPr lang="en-NZ" smtClean="0"/>
              <a:pPr/>
              <a:t>12/02/2020</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6586FAFB-7BD8-483E-A02D-807A24C419E7}" type="slidenum">
              <a:rPr lang="en-NZ" smtClean="0"/>
              <a:pPr/>
              <a:t>‹#›</a:t>
            </a:fld>
            <a:endParaRPr lang="en-NZ"/>
          </a:p>
        </p:txBody>
      </p:sp>
    </p:spTree>
    <p:extLst>
      <p:ext uri="{BB962C8B-B14F-4D97-AF65-F5344CB8AC3E}">
        <p14:creationId xmlns:p14="http://schemas.microsoft.com/office/powerpoint/2010/main" xmlns="" val="35542662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7" name="Date Placeholder 6"/>
          <p:cNvSpPr>
            <a:spLocks noGrp="1"/>
          </p:cNvSpPr>
          <p:nvPr>
            <p:ph type="dt" sz="half" idx="10"/>
          </p:nvPr>
        </p:nvSpPr>
        <p:spPr/>
        <p:txBody>
          <a:bodyPr/>
          <a:lstStyle/>
          <a:p>
            <a:fld id="{FC6B6701-A56D-4809-BA34-A411EE738260}" type="datetimeFigureOut">
              <a:rPr lang="en-NZ" smtClean="0"/>
              <a:pPr/>
              <a:t>12/02/2020</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6586FAFB-7BD8-483E-A02D-807A24C419E7}" type="slidenum">
              <a:rPr lang="en-NZ" smtClean="0"/>
              <a:pPr/>
              <a:t>‹#›</a:t>
            </a:fld>
            <a:endParaRPr lang="en-NZ"/>
          </a:p>
        </p:txBody>
      </p:sp>
    </p:spTree>
    <p:extLst>
      <p:ext uri="{BB962C8B-B14F-4D97-AF65-F5344CB8AC3E}">
        <p14:creationId xmlns:p14="http://schemas.microsoft.com/office/powerpoint/2010/main" xmlns="" val="10740639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Date Placeholder 2"/>
          <p:cNvSpPr>
            <a:spLocks noGrp="1"/>
          </p:cNvSpPr>
          <p:nvPr>
            <p:ph type="dt" sz="half" idx="10"/>
          </p:nvPr>
        </p:nvSpPr>
        <p:spPr/>
        <p:txBody>
          <a:bodyPr/>
          <a:lstStyle/>
          <a:p>
            <a:fld id="{FC6B6701-A56D-4809-BA34-A411EE738260}" type="datetimeFigureOut">
              <a:rPr lang="en-NZ" smtClean="0"/>
              <a:pPr/>
              <a:t>12/02/2020</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6586FAFB-7BD8-483E-A02D-807A24C419E7}" type="slidenum">
              <a:rPr lang="en-NZ" smtClean="0"/>
              <a:pPr/>
              <a:t>‹#›</a:t>
            </a:fld>
            <a:endParaRPr lang="en-NZ"/>
          </a:p>
        </p:txBody>
      </p:sp>
    </p:spTree>
    <p:extLst>
      <p:ext uri="{BB962C8B-B14F-4D97-AF65-F5344CB8AC3E}">
        <p14:creationId xmlns:p14="http://schemas.microsoft.com/office/powerpoint/2010/main" xmlns="" val="21647887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6B6701-A56D-4809-BA34-A411EE738260}" type="datetimeFigureOut">
              <a:rPr lang="en-NZ" smtClean="0"/>
              <a:pPr/>
              <a:t>12/02/2020</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6586FAFB-7BD8-483E-A02D-807A24C419E7}" type="slidenum">
              <a:rPr lang="en-NZ" smtClean="0"/>
              <a:pPr/>
              <a:t>‹#›</a:t>
            </a:fld>
            <a:endParaRPr lang="en-NZ"/>
          </a:p>
        </p:txBody>
      </p:sp>
    </p:spTree>
    <p:extLst>
      <p:ext uri="{BB962C8B-B14F-4D97-AF65-F5344CB8AC3E}">
        <p14:creationId xmlns:p14="http://schemas.microsoft.com/office/powerpoint/2010/main" xmlns="" val="11634757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C6B6701-A56D-4809-BA34-A411EE738260}" type="datetimeFigureOut">
              <a:rPr lang="en-NZ" smtClean="0"/>
              <a:pPr/>
              <a:t>12/02/2020</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6586FAFB-7BD8-483E-A02D-807A24C419E7}" type="slidenum">
              <a:rPr lang="en-NZ" smtClean="0"/>
              <a:pPr/>
              <a:t>‹#›</a:t>
            </a:fld>
            <a:endParaRPr lang="en-NZ"/>
          </a:p>
        </p:txBody>
      </p:sp>
    </p:spTree>
    <p:extLst>
      <p:ext uri="{BB962C8B-B14F-4D97-AF65-F5344CB8AC3E}">
        <p14:creationId xmlns:p14="http://schemas.microsoft.com/office/powerpoint/2010/main" xmlns="" val="5808496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C6B6701-A56D-4809-BA34-A411EE738260}" type="datetimeFigureOut">
              <a:rPr lang="en-NZ" smtClean="0"/>
              <a:pPr/>
              <a:t>12/02/2020</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6586FAFB-7BD8-483E-A02D-807A24C419E7}" type="slidenum">
              <a:rPr lang="en-NZ" smtClean="0"/>
              <a:pPr/>
              <a:t>‹#›</a:t>
            </a:fld>
            <a:endParaRPr lang="en-NZ"/>
          </a:p>
        </p:txBody>
      </p:sp>
    </p:spTree>
    <p:extLst>
      <p:ext uri="{BB962C8B-B14F-4D97-AF65-F5344CB8AC3E}">
        <p14:creationId xmlns:p14="http://schemas.microsoft.com/office/powerpoint/2010/main" xmlns="" val="23135056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6B6701-A56D-4809-BA34-A411EE738260}" type="datetimeFigureOut">
              <a:rPr lang="en-NZ" smtClean="0"/>
              <a:pPr/>
              <a:t>12/02/2020</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86FAFB-7BD8-483E-A02D-807A24C419E7}" type="slidenum">
              <a:rPr lang="en-NZ" smtClean="0"/>
              <a:pPr/>
              <a:t>‹#›</a:t>
            </a:fld>
            <a:endParaRPr lang="en-NZ"/>
          </a:p>
        </p:txBody>
      </p:sp>
    </p:spTree>
    <p:extLst>
      <p:ext uri="{BB962C8B-B14F-4D97-AF65-F5344CB8AC3E}">
        <p14:creationId xmlns:p14="http://schemas.microsoft.com/office/powerpoint/2010/main" xmlns="" val="17303548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chart" Target="../charts/chart11.xml"/></Relationships>
</file>

<file path=ppt/slides/_rels/slide12.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chart" Target="../charts/chart13.xml"/></Relationships>
</file>

<file path=ppt/slides/_rels/slide13.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NZ" sz="9600" b="1" dirty="0">
                <a:solidFill>
                  <a:schemeClr val="accent1">
                    <a:lumMod val="75000"/>
                  </a:schemeClr>
                </a:solidFill>
              </a:rPr>
              <a:t>CAFCA graphs</a:t>
            </a:r>
          </a:p>
        </p:txBody>
      </p:sp>
      <p:sp>
        <p:nvSpPr>
          <p:cNvPr id="3" name="Subtitle 2"/>
          <p:cNvSpPr>
            <a:spLocks noGrp="1"/>
          </p:cNvSpPr>
          <p:nvPr>
            <p:ph type="subTitle" idx="1"/>
          </p:nvPr>
        </p:nvSpPr>
        <p:spPr/>
        <p:txBody>
          <a:bodyPr/>
          <a:lstStyle/>
          <a:p>
            <a:endParaRPr lang="en-NZ" dirty="0"/>
          </a:p>
        </p:txBody>
      </p:sp>
    </p:spTree>
    <p:extLst>
      <p:ext uri="{BB962C8B-B14F-4D97-AF65-F5344CB8AC3E}">
        <p14:creationId xmlns:p14="http://schemas.microsoft.com/office/powerpoint/2010/main" xmlns="" val="17759796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5220072" y="6429795"/>
            <a:ext cx="3605474" cy="246221"/>
          </a:xfrm>
          <a:prstGeom prst="rect">
            <a:avLst/>
          </a:prstGeom>
          <a:noFill/>
        </p:spPr>
        <p:txBody>
          <a:bodyPr wrap="none" rtlCol="0">
            <a:spAutoFit/>
          </a:bodyPr>
          <a:lstStyle/>
          <a:p>
            <a:r>
              <a:rPr lang="en-NZ" sz="1000" i="1" dirty="0"/>
              <a:t>Source: International Investment Position, Statistics New Zealand </a:t>
            </a:r>
          </a:p>
        </p:txBody>
      </p:sp>
      <p:graphicFrame>
        <p:nvGraphicFramePr>
          <p:cNvPr id="5" name="Chart 4">
            <a:extLst>
              <a:ext uri="{FF2B5EF4-FFF2-40B4-BE49-F238E27FC236}">
                <a16:creationId xmlns:a16="http://schemas.microsoft.com/office/drawing/2014/main" xmlns="" id="{00000000-0008-0000-1600-000002000000}"/>
              </a:ext>
            </a:extLst>
          </p:cNvPr>
          <p:cNvGraphicFramePr>
            <a:graphicFrameLocks/>
          </p:cNvGraphicFramePr>
          <p:nvPr>
            <p:extLst>
              <p:ext uri="{D42A27DB-BD31-4B8C-83A1-F6EECF244321}">
                <p14:modId xmlns:p14="http://schemas.microsoft.com/office/powerpoint/2010/main" xmlns="" val="3434358351"/>
              </p:ext>
            </p:extLst>
          </p:nvPr>
        </p:nvGraphicFramePr>
        <p:xfrm>
          <a:off x="331787" y="403225"/>
          <a:ext cx="8480425" cy="605155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xmlns="" val="30693112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Chart 1"/>
          <p:cNvGraphicFramePr>
            <a:graphicFrameLocks/>
          </p:cNvGraphicFramePr>
          <p:nvPr>
            <p:extLst>
              <p:ext uri="{D42A27DB-BD31-4B8C-83A1-F6EECF244321}">
                <p14:modId xmlns:p14="http://schemas.microsoft.com/office/powerpoint/2010/main" xmlns="" val="1588329790"/>
              </p:ext>
            </p:extLst>
          </p:nvPr>
        </p:nvGraphicFramePr>
        <p:xfrm>
          <a:off x="683568" y="332656"/>
          <a:ext cx="7776864" cy="5965751"/>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p:cNvSpPr txBox="1"/>
          <p:nvPr/>
        </p:nvSpPr>
        <p:spPr>
          <a:xfrm>
            <a:off x="5220072" y="6429795"/>
            <a:ext cx="3605474" cy="246221"/>
          </a:xfrm>
          <a:prstGeom prst="rect">
            <a:avLst/>
          </a:prstGeom>
          <a:noFill/>
        </p:spPr>
        <p:txBody>
          <a:bodyPr wrap="none" rtlCol="0">
            <a:spAutoFit/>
          </a:bodyPr>
          <a:lstStyle/>
          <a:p>
            <a:r>
              <a:rPr lang="en-NZ" sz="1000" i="1" dirty="0"/>
              <a:t>Source: International Investment Position, Statistics New Zealand </a:t>
            </a:r>
          </a:p>
        </p:txBody>
      </p:sp>
      <p:graphicFrame>
        <p:nvGraphicFramePr>
          <p:cNvPr id="6" name="Chart 5">
            <a:extLst>
              <a:ext uri="{FF2B5EF4-FFF2-40B4-BE49-F238E27FC236}">
                <a16:creationId xmlns:a16="http://schemas.microsoft.com/office/drawing/2014/main" xmlns="" id="{00000000-0008-0000-1700-000002000000}"/>
              </a:ext>
            </a:extLst>
          </p:cNvPr>
          <p:cNvGraphicFramePr>
            <a:graphicFrameLocks/>
          </p:cNvGraphicFramePr>
          <p:nvPr>
            <p:extLst>
              <p:ext uri="{D42A27DB-BD31-4B8C-83A1-F6EECF244321}">
                <p14:modId xmlns:p14="http://schemas.microsoft.com/office/powerpoint/2010/main" xmlns="" val="110208003"/>
              </p:ext>
            </p:extLst>
          </p:nvPr>
        </p:nvGraphicFramePr>
        <p:xfrm>
          <a:off x="323850" y="297693"/>
          <a:ext cx="8496300" cy="603567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xmlns="" val="10133050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Box 5"/>
          <p:cNvSpPr txBox="1"/>
          <p:nvPr/>
        </p:nvSpPr>
        <p:spPr>
          <a:xfrm>
            <a:off x="2051720" y="6552905"/>
            <a:ext cx="6837128" cy="246221"/>
          </a:xfrm>
          <a:prstGeom prst="rect">
            <a:avLst/>
          </a:prstGeom>
          <a:noFill/>
        </p:spPr>
        <p:txBody>
          <a:bodyPr wrap="none" rtlCol="0">
            <a:spAutoFit/>
          </a:bodyPr>
          <a:lstStyle/>
          <a:p>
            <a:r>
              <a:rPr lang="en-NZ" sz="1000" i="1" dirty="0"/>
              <a:t>Sources: Balance of Payments: primary income, and Key Statistics Table 7.04 - Value of principal exports - Statistics New Zealand </a:t>
            </a:r>
          </a:p>
        </p:txBody>
      </p:sp>
      <p:graphicFrame>
        <p:nvGraphicFramePr>
          <p:cNvPr id="5" name="Chart 4">
            <a:extLst>
              <a:ext uri="{FF2B5EF4-FFF2-40B4-BE49-F238E27FC236}">
                <a16:creationId xmlns:a16="http://schemas.microsoft.com/office/drawing/2014/main" xmlns="" id="{00000000-0008-0000-0200-000005000000}"/>
              </a:ext>
            </a:extLst>
          </p:cNvPr>
          <p:cNvGraphicFramePr>
            <a:graphicFrameLocks/>
          </p:cNvGraphicFramePr>
          <p:nvPr>
            <p:extLst>
              <p:ext uri="{D42A27DB-BD31-4B8C-83A1-F6EECF244321}">
                <p14:modId xmlns:p14="http://schemas.microsoft.com/office/powerpoint/2010/main" xmlns="" val="1484066893"/>
              </p:ext>
            </p:extLst>
          </p:nvPr>
        </p:nvGraphicFramePr>
        <p:xfrm>
          <a:off x="14436" y="148201"/>
          <a:ext cx="9467850" cy="304769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Chart 12">
            <a:extLst>
              <a:ext uri="{FF2B5EF4-FFF2-40B4-BE49-F238E27FC236}">
                <a16:creationId xmlns:a16="http://schemas.microsoft.com/office/drawing/2014/main" xmlns="" id="{00000000-0008-0000-0200-000004000000}"/>
              </a:ext>
            </a:extLst>
          </p:cNvPr>
          <p:cNvGraphicFramePr>
            <a:graphicFrameLocks/>
          </p:cNvGraphicFramePr>
          <p:nvPr>
            <p:extLst>
              <p:ext uri="{D42A27DB-BD31-4B8C-83A1-F6EECF244321}">
                <p14:modId xmlns:p14="http://schemas.microsoft.com/office/powerpoint/2010/main" xmlns="" val="1656824016"/>
              </p:ext>
            </p:extLst>
          </p:nvPr>
        </p:nvGraphicFramePr>
        <p:xfrm>
          <a:off x="148430" y="3141367"/>
          <a:ext cx="8847139" cy="341153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xmlns="" val="3689181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5220072" y="6429795"/>
            <a:ext cx="3462807" cy="246221"/>
          </a:xfrm>
          <a:prstGeom prst="rect">
            <a:avLst/>
          </a:prstGeom>
          <a:noFill/>
        </p:spPr>
        <p:txBody>
          <a:bodyPr wrap="none" rtlCol="0">
            <a:spAutoFit/>
          </a:bodyPr>
          <a:lstStyle/>
          <a:p>
            <a:r>
              <a:rPr lang="en-NZ" sz="1000" i="1" dirty="0"/>
              <a:t>Source: Business demography statistics, Statistics New Zealand </a:t>
            </a:r>
          </a:p>
        </p:txBody>
      </p:sp>
      <p:graphicFrame>
        <p:nvGraphicFramePr>
          <p:cNvPr id="8" name="Chart 7">
            <a:extLst>
              <a:ext uri="{FF2B5EF4-FFF2-40B4-BE49-F238E27FC236}">
                <a16:creationId xmlns:a16="http://schemas.microsoft.com/office/drawing/2014/main" xmlns="" id="{00000000-0008-0000-1800-000003000000}"/>
              </a:ext>
            </a:extLst>
          </p:cNvPr>
          <p:cNvGraphicFramePr>
            <a:graphicFrameLocks/>
          </p:cNvGraphicFramePr>
          <p:nvPr>
            <p:extLst>
              <p:ext uri="{D42A27DB-BD31-4B8C-83A1-F6EECF244321}">
                <p14:modId xmlns:p14="http://schemas.microsoft.com/office/powerpoint/2010/main" xmlns="" val="2846229310"/>
              </p:ext>
            </p:extLst>
          </p:nvPr>
        </p:nvGraphicFramePr>
        <p:xfrm>
          <a:off x="158749" y="76993"/>
          <a:ext cx="8826501" cy="623232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xmlns="" val="16305356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4139952" y="6429794"/>
            <a:ext cx="4649030" cy="246221"/>
          </a:xfrm>
          <a:prstGeom prst="rect">
            <a:avLst/>
          </a:prstGeom>
          <a:noFill/>
        </p:spPr>
        <p:txBody>
          <a:bodyPr wrap="none" rtlCol="0">
            <a:spAutoFit/>
          </a:bodyPr>
          <a:lstStyle/>
          <a:p>
            <a:r>
              <a:rPr lang="en-NZ" sz="1000" i="1" dirty="0"/>
              <a:t>Source: International Investment Position, National Accounts -  Statistics New Zealand </a:t>
            </a:r>
          </a:p>
        </p:txBody>
      </p:sp>
      <p:graphicFrame>
        <p:nvGraphicFramePr>
          <p:cNvPr id="8" name="Chart 7">
            <a:extLst>
              <a:ext uri="{FF2B5EF4-FFF2-40B4-BE49-F238E27FC236}">
                <a16:creationId xmlns:a16="http://schemas.microsoft.com/office/drawing/2014/main" xmlns="" id="{00000000-0008-0000-0400-000006000000}"/>
              </a:ext>
            </a:extLst>
          </p:cNvPr>
          <p:cNvGraphicFramePr>
            <a:graphicFrameLocks/>
          </p:cNvGraphicFramePr>
          <p:nvPr/>
        </p:nvGraphicFramePr>
        <p:xfrm>
          <a:off x="214312" y="417513"/>
          <a:ext cx="8715376" cy="602297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xmlns="" val="14405017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4139952" y="6429794"/>
            <a:ext cx="4649030" cy="246221"/>
          </a:xfrm>
          <a:prstGeom prst="rect">
            <a:avLst/>
          </a:prstGeom>
          <a:noFill/>
        </p:spPr>
        <p:txBody>
          <a:bodyPr wrap="none" rtlCol="0">
            <a:spAutoFit/>
          </a:bodyPr>
          <a:lstStyle/>
          <a:p>
            <a:r>
              <a:rPr lang="en-NZ" sz="1000" i="1" dirty="0"/>
              <a:t>Source: International Investment Position, National Accounts -  Statistics New Zealand </a:t>
            </a:r>
          </a:p>
        </p:txBody>
      </p:sp>
      <p:graphicFrame>
        <p:nvGraphicFramePr>
          <p:cNvPr id="13" name="Chart 12">
            <a:extLst>
              <a:ext uri="{FF2B5EF4-FFF2-40B4-BE49-F238E27FC236}">
                <a16:creationId xmlns:a16="http://schemas.microsoft.com/office/drawing/2014/main" xmlns="" id="{00000000-0008-0000-0000-000002000000}"/>
              </a:ext>
            </a:extLst>
          </p:cNvPr>
          <p:cNvGraphicFramePr>
            <a:graphicFrameLocks/>
          </p:cNvGraphicFramePr>
          <p:nvPr/>
        </p:nvGraphicFramePr>
        <p:xfrm>
          <a:off x="152400" y="380999"/>
          <a:ext cx="8839200" cy="609600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xmlns="" val="1597648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6" name="Chart 5">
            <a:extLst>
              <a:ext uri="{FF2B5EF4-FFF2-40B4-BE49-F238E27FC236}">
                <a16:creationId xmlns:a16="http://schemas.microsoft.com/office/drawing/2014/main" xmlns="" id="{00000000-0008-0000-0A00-000003000000}"/>
              </a:ext>
            </a:extLst>
          </p:cNvPr>
          <p:cNvGraphicFramePr>
            <a:graphicFrameLocks/>
          </p:cNvGraphicFramePr>
          <p:nvPr/>
        </p:nvGraphicFramePr>
        <p:xfrm>
          <a:off x="547690" y="362742"/>
          <a:ext cx="8048620" cy="613251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xmlns="" val="41078105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004048" y="6313358"/>
            <a:ext cx="3816425" cy="246221"/>
          </a:xfrm>
          <a:prstGeom prst="rect">
            <a:avLst/>
          </a:prstGeom>
          <a:noFill/>
        </p:spPr>
        <p:txBody>
          <a:bodyPr wrap="square" rtlCol="0">
            <a:spAutoFit/>
          </a:bodyPr>
          <a:lstStyle/>
          <a:p>
            <a:r>
              <a:rPr lang="en-US" sz="1000" i="1" dirty="0"/>
              <a:t>Source:  Statistics New Zealand  Annual Balance Sheets (Provisional)</a:t>
            </a:r>
            <a:endParaRPr lang="en-NZ" sz="1000" i="1" dirty="0"/>
          </a:p>
        </p:txBody>
      </p:sp>
      <p:graphicFrame>
        <p:nvGraphicFramePr>
          <p:cNvPr id="6" name="Chart 5"/>
          <p:cNvGraphicFramePr>
            <a:graphicFrameLocks/>
          </p:cNvGraphicFramePr>
          <p:nvPr>
            <p:extLst>
              <p:ext uri="{D42A27DB-BD31-4B8C-83A1-F6EECF244321}">
                <p14:modId xmlns:p14="http://schemas.microsoft.com/office/powerpoint/2010/main" xmlns="" val="2596728039"/>
              </p:ext>
            </p:extLst>
          </p:nvPr>
        </p:nvGraphicFramePr>
        <p:xfrm>
          <a:off x="395536" y="260648"/>
          <a:ext cx="8496944" cy="597822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xmlns="" val="36421253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2000" y="6297203"/>
            <a:ext cx="4248472" cy="246221"/>
          </a:xfrm>
          <a:prstGeom prst="rect">
            <a:avLst/>
          </a:prstGeom>
          <a:noFill/>
        </p:spPr>
        <p:txBody>
          <a:bodyPr wrap="square" rtlCol="0">
            <a:spAutoFit/>
          </a:bodyPr>
          <a:lstStyle/>
          <a:p>
            <a:r>
              <a:rPr lang="en-NZ" sz="1000" i="1" dirty="0"/>
              <a:t>Source: Statistics New Zealand, Annual Balance Sheets (Provisional)</a:t>
            </a:r>
          </a:p>
        </p:txBody>
      </p:sp>
      <p:graphicFrame>
        <p:nvGraphicFramePr>
          <p:cNvPr id="7" name="Chart 6"/>
          <p:cNvGraphicFramePr>
            <a:graphicFrameLocks/>
          </p:cNvGraphicFramePr>
          <p:nvPr>
            <p:extLst>
              <p:ext uri="{D42A27DB-BD31-4B8C-83A1-F6EECF244321}">
                <p14:modId xmlns:p14="http://schemas.microsoft.com/office/powerpoint/2010/main" xmlns="" val="163521821"/>
              </p:ext>
            </p:extLst>
          </p:nvPr>
        </p:nvGraphicFramePr>
        <p:xfrm>
          <a:off x="0" y="188640"/>
          <a:ext cx="8928484" cy="61085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xmlns="" val="15086394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4860032" y="6429794"/>
            <a:ext cx="3993401" cy="246221"/>
          </a:xfrm>
          <a:prstGeom prst="rect">
            <a:avLst/>
          </a:prstGeom>
          <a:noFill/>
        </p:spPr>
        <p:txBody>
          <a:bodyPr wrap="none" rtlCol="0">
            <a:spAutoFit/>
          </a:bodyPr>
          <a:lstStyle/>
          <a:p>
            <a:r>
              <a:rPr lang="en-NZ" sz="1000" i="1" dirty="0"/>
              <a:t>Source: Overseas Investment Commission and Overseas Investment Office</a:t>
            </a:r>
          </a:p>
        </p:txBody>
      </p:sp>
      <p:graphicFrame>
        <p:nvGraphicFramePr>
          <p:cNvPr id="5" name="Chart 4">
            <a:extLst>
              <a:ext uri="{FF2B5EF4-FFF2-40B4-BE49-F238E27FC236}">
                <a16:creationId xmlns:a16="http://schemas.microsoft.com/office/drawing/2014/main" xmlns="" id="{00000000-0008-0000-0500-00000B000000}"/>
              </a:ext>
            </a:extLst>
          </p:cNvPr>
          <p:cNvGraphicFramePr>
            <a:graphicFrameLocks/>
          </p:cNvGraphicFramePr>
          <p:nvPr>
            <p:extLst>
              <p:ext uri="{D42A27DB-BD31-4B8C-83A1-F6EECF244321}">
                <p14:modId xmlns:p14="http://schemas.microsoft.com/office/powerpoint/2010/main" xmlns="" val="2475508213"/>
              </p:ext>
            </p:extLst>
          </p:nvPr>
        </p:nvGraphicFramePr>
        <p:xfrm>
          <a:off x="179512" y="548680"/>
          <a:ext cx="8553444" cy="576064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xmlns="" val="22471853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4860032" y="6429794"/>
            <a:ext cx="3993401" cy="246221"/>
          </a:xfrm>
          <a:prstGeom prst="rect">
            <a:avLst/>
          </a:prstGeom>
          <a:noFill/>
        </p:spPr>
        <p:txBody>
          <a:bodyPr wrap="none" rtlCol="0">
            <a:spAutoFit/>
          </a:bodyPr>
          <a:lstStyle/>
          <a:p>
            <a:r>
              <a:rPr lang="en-NZ" sz="1000" i="1" dirty="0"/>
              <a:t>Source: Overseas Investment Commission and Overseas Investment Office</a:t>
            </a:r>
          </a:p>
        </p:txBody>
      </p:sp>
      <p:graphicFrame>
        <p:nvGraphicFramePr>
          <p:cNvPr id="7" name="Chart 6">
            <a:extLst>
              <a:ext uri="{FF2B5EF4-FFF2-40B4-BE49-F238E27FC236}">
                <a16:creationId xmlns:a16="http://schemas.microsoft.com/office/drawing/2014/main" xmlns="" id="{00000000-0008-0000-0500-00000A000000}"/>
              </a:ext>
            </a:extLst>
          </p:cNvPr>
          <p:cNvGraphicFramePr>
            <a:graphicFrameLocks/>
          </p:cNvGraphicFramePr>
          <p:nvPr>
            <p:extLst>
              <p:ext uri="{D42A27DB-BD31-4B8C-83A1-F6EECF244321}">
                <p14:modId xmlns:p14="http://schemas.microsoft.com/office/powerpoint/2010/main" xmlns="" val="3922080261"/>
              </p:ext>
            </p:extLst>
          </p:nvPr>
        </p:nvGraphicFramePr>
        <p:xfrm>
          <a:off x="423862" y="620688"/>
          <a:ext cx="8296275" cy="554461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xmlns="" val="26405226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3995936" y="6453336"/>
            <a:ext cx="5123518" cy="246221"/>
          </a:xfrm>
          <a:prstGeom prst="rect">
            <a:avLst/>
          </a:prstGeom>
          <a:noFill/>
        </p:spPr>
        <p:txBody>
          <a:bodyPr wrap="none" rtlCol="0">
            <a:spAutoFit/>
          </a:bodyPr>
          <a:lstStyle/>
          <a:p>
            <a:r>
              <a:rPr lang="en-NZ" sz="1000" i="1" dirty="0"/>
              <a:t>Sources: Overseas Investment Commission, Overseas Investment Office, Statistics New Zealand </a:t>
            </a:r>
          </a:p>
        </p:txBody>
      </p:sp>
      <p:graphicFrame>
        <p:nvGraphicFramePr>
          <p:cNvPr id="9" name="Chart 8">
            <a:extLst>
              <a:ext uri="{FF2B5EF4-FFF2-40B4-BE49-F238E27FC236}">
                <a16:creationId xmlns:a16="http://schemas.microsoft.com/office/drawing/2014/main" xmlns="" id="{23243102-2FAF-4183-BA23-74ED5DAB4CD3}"/>
              </a:ext>
            </a:extLst>
          </p:cNvPr>
          <p:cNvGraphicFramePr>
            <a:graphicFrameLocks/>
          </p:cNvGraphicFramePr>
          <p:nvPr>
            <p:extLst>
              <p:ext uri="{D42A27DB-BD31-4B8C-83A1-F6EECF244321}">
                <p14:modId xmlns:p14="http://schemas.microsoft.com/office/powerpoint/2010/main" xmlns="" val="3389462569"/>
              </p:ext>
            </p:extLst>
          </p:nvPr>
        </p:nvGraphicFramePr>
        <p:xfrm>
          <a:off x="467544" y="548680"/>
          <a:ext cx="8064896" cy="576064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xmlns="" val="15053055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 name="Chart 2"/>
          <p:cNvGraphicFramePr>
            <a:graphicFrameLocks/>
          </p:cNvGraphicFramePr>
          <p:nvPr>
            <p:extLst>
              <p:ext uri="{D42A27DB-BD31-4B8C-83A1-F6EECF244321}">
                <p14:modId xmlns:p14="http://schemas.microsoft.com/office/powerpoint/2010/main" xmlns="" val="1294645748"/>
              </p:ext>
            </p:extLst>
          </p:nvPr>
        </p:nvGraphicFramePr>
        <p:xfrm>
          <a:off x="611560" y="476672"/>
          <a:ext cx="7848872" cy="5737386"/>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p:cNvSpPr txBox="1"/>
          <p:nvPr/>
        </p:nvSpPr>
        <p:spPr>
          <a:xfrm>
            <a:off x="4716016" y="6214058"/>
            <a:ext cx="4176463" cy="400110"/>
          </a:xfrm>
          <a:prstGeom prst="rect">
            <a:avLst/>
          </a:prstGeom>
          <a:noFill/>
        </p:spPr>
        <p:txBody>
          <a:bodyPr wrap="square" rtlCol="0">
            <a:spAutoFit/>
          </a:bodyPr>
          <a:lstStyle/>
          <a:p>
            <a:r>
              <a:rPr lang="en-NZ" sz="1000" i="1" dirty="0"/>
              <a:t>Source: Calculations by Bill Rosenberg using data from Overseas Investment Commission and Overseas Investment Office and Statistics New Zealand</a:t>
            </a:r>
          </a:p>
        </p:txBody>
      </p:sp>
    </p:spTree>
    <p:extLst>
      <p:ext uri="{BB962C8B-B14F-4D97-AF65-F5344CB8AC3E}">
        <p14:creationId xmlns:p14="http://schemas.microsoft.com/office/powerpoint/2010/main" xmlns="" val="27561353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7801</TotalTime>
  <Words>1322</Words>
  <Application>Microsoft Office PowerPoint</Application>
  <PresentationFormat>On-screen Show (4:3)</PresentationFormat>
  <Paragraphs>116</Paragraphs>
  <Slides>14</Slides>
  <Notes>14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CAFCA graphs</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CAFCA graphs</dc:title>
  <dc:creator>Bill</dc:creator>
  <cp:lastModifiedBy>Terry</cp:lastModifiedBy>
  <cp:revision>144</cp:revision>
  <dcterms:created xsi:type="dcterms:W3CDTF">2013-12-24T08:57:26Z</dcterms:created>
  <dcterms:modified xsi:type="dcterms:W3CDTF">2020-02-12T00:47:40Z</dcterms:modified>
</cp:coreProperties>
</file>